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9"/>
  </p:notesMasterIdLst>
  <p:sldIdLst>
    <p:sldId id="256" r:id="rId2"/>
    <p:sldId id="261" r:id="rId3"/>
    <p:sldId id="257" r:id="rId4"/>
    <p:sldId id="258" r:id="rId5"/>
    <p:sldId id="259" r:id="rId6"/>
    <p:sldId id="264" r:id="rId7"/>
    <p:sldId id="260" r:id="rId8"/>
    <p:sldId id="265" r:id="rId9"/>
    <p:sldId id="266" r:id="rId10"/>
    <p:sldId id="267" r:id="rId11"/>
    <p:sldId id="268" r:id="rId12"/>
    <p:sldId id="287" r:id="rId13"/>
    <p:sldId id="269" r:id="rId14"/>
    <p:sldId id="270" r:id="rId15"/>
    <p:sldId id="271" r:id="rId16"/>
    <p:sldId id="272" r:id="rId17"/>
    <p:sldId id="273" r:id="rId18"/>
    <p:sldId id="275" r:id="rId19"/>
    <p:sldId id="280" r:id="rId20"/>
    <p:sldId id="281" r:id="rId21"/>
    <p:sldId id="286" r:id="rId22"/>
    <p:sldId id="276" r:id="rId23"/>
    <p:sldId id="277" r:id="rId24"/>
    <p:sldId id="282" r:id="rId25"/>
    <p:sldId id="283" r:id="rId26"/>
    <p:sldId id="288" r:id="rId27"/>
    <p:sldId id="278" r:id="rId28"/>
    <p:sldId id="279" r:id="rId29"/>
    <p:sldId id="284" r:id="rId30"/>
    <p:sldId id="285" r:id="rId31"/>
    <p:sldId id="289" r:id="rId32"/>
    <p:sldId id="365" r:id="rId33"/>
    <p:sldId id="301" r:id="rId34"/>
    <p:sldId id="366" r:id="rId35"/>
    <p:sldId id="343" r:id="rId36"/>
    <p:sldId id="307" r:id="rId37"/>
    <p:sldId id="344" r:id="rId38"/>
    <p:sldId id="308" r:id="rId39"/>
    <p:sldId id="345" r:id="rId40"/>
    <p:sldId id="309" r:id="rId41"/>
    <p:sldId id="346" r:id="rId42"/>
    <p:sldId id="310" r:id="rId43"/>
    <p:sldId id="347" r:id="rId44"/>
    <p:sldId id="311" r:id="rId45"/>
    <p:sldId id="312" r:id="rId46"/>
    <p:sldId id="348" r:id="rId47"/>
    <p:sldId id="302" r:id="rId48"/>
    <p:sldId id="367" r:id="rId49"/>
    <p:sldId id="313" r:id="rId50"/>
    <p:sldId id="349" r:id="rId51"/>
    <p:sldId id="350" r:id="rId52"/>
    <p:sldId id="314" r:id="rId53"/>
    <p:sldId id="352" r:id="rId54"/>
    <p:sldId id="315" r:id="rId55"/>
    <p:sldId id="316" r:id="rId56"/>
    <p:sldId id="353" r:id="rId57"/>
    <p:sldId id="354" r:id="rId58"/>
    <p:sldId id="317" r:id="rId59"/>
    <p:sldId id="355" r:id="rId60"/>
    <p:sldId id="318" r:id="rId61"/>
    <p:sldId id="303" r:id="rId62"/>
    <p:sldId id="368" r:id="rId63"/>
    <p:sldId id="319" r:id="rId64"/>
    <p:sldId id="356" r:id="rId65"/>
    <p:sldId id="320" r:id="rId66"/>
    <p:sldId id="357" r:id="rId67"/>
    <p:sldId id="321" r:id="rId68"/>
    <p:sldId id="358" r:id="rId69"/>
    <p:sldId id="322" r:id="rId70"/>
    <p:sldId id="359" r:id="rId71"/>
    <p:sldId id="323" r:id="rId72"/>
    <p:sldId id="369" r:id="rId73"/>
    <p:sldId id="324" r:id="rId74"/>
    <p:sldId id="370" r:id="rId75"/>
    <p:sldId id="304" r:id="rId76"/>
    <p:sldId id="371" r:id="rId77"/>
    <p:sldId id="325" r:id="rId78"/>
    <p:sldId id="372" r:id="rId79"/>
    <p:sldId id="373" r:id="rId80"/>
    <p:sldId id="326" r:id="rId81"/>
    <p:sldId id="327" r:id="rId82"/>
    <p:sldId id="374" r:id="rId83"/>
    <p:sldId id="375" r:id="rId84"/>
    <p:sldId id="328" r:id="rId85"/>
    <p:sldId id="329" r:id="rId86"/>
    <p:sldId id="376" r:id="rId87"/>
    <p:sldId id="377" r:id="rId88"/>
    <p:sldId id="330" r:id="rId89"/>
    <p:sldId id="305" r:id="rId90"/>
    <p:sldId id="378" r:id="rId91"/>
    <p:sldId id="331" r:id="rId92"/>
    <p:sldId id="379" r:id="rId93"/>
    <p:sldId id="380" r:id="rId94"/>
    <p:sldId id="332" r:id="rId95"/>
    <p:sldId id="333" r:id="rId96"/>
    <p:sldId id="381" r:id="rId97"/>
    <p:sldId id="382" r:id="rId98"/>
    <p:sldId id="334" r:id="rId99"/>
    <p:sldId id="335" r:id="rId100"/>
    <p:sldId id="383" r:id="rId101"/>
    <p:sldId id="384" r:id="rId102"/>
    <p:sldId id="336" r:id="rId103"/>
    <p:sldId id="306" r:id="rId104"/>
    <p:sldId id="385" r:id="rId105"/>
    <p:sldId id="337" r:id="rId106"/>
    <p:sldId id="386" r:id="rId107"/>
    <p:sldId id="387" r:id="rId108"/>
    <p:sldId id="338" r:id="rId109"/>
    <p:sldId id="339" r:id="rId110"/>
    <p:sldId id="388" r:id="rId111"/>
    <p:sldId id="389" r:id="rId112"/>
    <p:sldId id="340" r:id="rId113"/>
    <p:sldId id="341" r:id="rId114"/>
    <p:sldId id="390" r:id="rId115"/>
    <p:sldId id="391" r:id="rId116"/>
    <p:sldId id="342" r:id="rId117"/>
    <p:sldId id="293" r:id="rId118"/>
    <p:sldId id="294" r:id="rId119"/>
    <p:sldId id="361" r:id="rId120"/>
    <p:sldId id="360" r:id="rId121"/>
    <p:sldId id="362" r:id="rId122"/>
    <p:sldId id="363" r:id="rId123"/>
    <p:sldId id="364" r:id="rId124"/>
    <p:sldId id="422" r:id="rId125"/>
    <p:sldId id="423" r:id="rId126"/>
    <p:sldId id="424" r:id="rId127"/>
    <p:sldId id="425" r:id="rId128"/>
    <p:sldId id="426" r:id="rId129"/>
    <p:sldId id="427" r:id="rId130"/>
    <p:sldId id="428" r:id="rId131"/>
    <p:sldId id="429" r:id="rId132"/>
    <p:sldId id="430" r:id="rId133"/>
    <p:sldId id="431" r:id="rId134"/>
    <p:sldId id="432" r:id="rId135"/>
    <p:sldId id="433" r:id="rId136"/>
    <p:sldId id="434" r:id="rId137"/>
    <p:sldId id="435" r:id="rId138"/>
    <p:sldId id="436" r:id="rId139"/>
    <p:sldId id="437" r:id="rId140"/>
    <p:sldId id="438" r:id="rId141"/>
    <p:sldId id="439" r:id="rId142"/>
    <p:sldId id="440" r:id="rId143"/>
    <p:sldId id="441" r:id="rId144"/>
    <p:sldId id="442" r:id="rId145"/>
    <p:sldId id="443" r:id="rId146"/>
    <p:sldId id="274" r:id="rId147"/>
    <p:sldId id="444" r:id="rId148"/>
    <p:sldId id="445" r:id="rId149"/>
    <p:sldId id="446" r:id="rId150"/>
    <p:sldId id="447" r:id="rId151"/>
    <p:sldId id="448" r:id="rId152"/>
    <p:sldId id="295" r:id="rId153"/>
    <p:sldId id="392" r:id="rId154"/>
    <p:sldId id="393" r:id="rId155"/>
    <p:sldId id="394" r:id="rId156"/>
    <p:sldId id="262" r:id="rId157"/>
    <p:sldId id="395" r:id="rId158"/>
    <p:sldId id="396" r:id="rId159"/>
    <p:sldId id="263" r:id="rId160"/>
    <p:sldId id="397" r:id="rId161"/>
    <p:sldId id="398" r:id="rId162"/>
    <p:sldId id="399" r:id="rId163"/>
    <p:sldId id="400" r:id="rId164"/>
    <p:sldId id="401" r:id="rId165"/>
    <p:sldId id="402" r:id="rId166"/>
    <p:sldId id="403" r:id="rId167"/>
    <p:sldId id="404" r:id="rId168"/>
    <p:sldId id="405" r:id="rId169"/>
    <p:sldId id="406" r:id="rId170"/>
    <p:sldId id="407" r:id="rId171"/>
    <p:sldId id="408" r:id="rId172"/>
    <p:sldId id="409" r:id="rId173"/>
    <p:sldId id="410" r:id="rId174"/>
    <p:sldId id="411" r:id="rId175"/>
    <p:sldId id="290" r:id="rId176"/>
    <p:sldId id="412" r:id="rId177"/>
    <p:sldId id="413" r:id="rId178"/>
    <p:sldId id="291" r:id="rId179"/>
    <p:sldId id="292" r:id="rId180"/>
    <p:sldId id="414" r:id="rId181"/>
    <p:sldId id="415" r:id="rId182"/>
    <p:sldId id="416" r:id="rId183"/>
    <p:sldId id="417" r:id="rId184"/>
    <p:sldId id="418" r:id="rId185"/>
    <p:sldId id="419" r:id="rId186"/>
    <p:sldId id="420" r:id="rId187"/>
    <p:sldId id="421" r:id="rId1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6B2061-A23F-4141-B2E8-28F4B680EF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3B63685-219E-43F1-84BC-2CD9F9F56C20}">
      <dgm:prSet phldrT="[文字]"/>
      <dgm:spPr/>
      <dgm:t>
        <a:bodyPr/>
        <a:lstStyle/>
        <a:p>
          <a:r>
            <a:rPr lang="zh-TW" altLang="en-US">
              <a:latin typeface="標楷體" panose="03000509000000000000" pitchFamily="65" charset="-120"/>
              <a:ea typeface="標楷體" panose="03000509000000000000" pitchFamily="65" charset="-120"/>
            </a:rPr>
            <a:t>解壓縮檔案 資料夾建立</a:t>
          </a:r>
          <a:endParaRPr lang="zh-TW" altLang="en-US"/>
        </a:p>
      </dgm:t>
    </dgm:pt>
    <dgm:pt modelId="{78EA58FF-CF9A-417D-B0AC-AA5B0CD8A55F}" type="parTrans" cxnId="{3466DB62-B651-4B15-9D9A-D9089F4BC041}">
      <dgm:prSet/>
      <dgm:spPr/>
      <dgm:t>
        <a:bodyPr/>
        <a:lstStyle/>
        <a:p>
          <a:endParaRPr lang="zh-TW" altLang="en-US"/>
        </a:p>
      </dgm:t>
    </dgm:pt>
    <dgm:pt modelId="{D11DCE3F-A77A-40F4-B347-A2F4A235A904}" type="sibTrans" cxnId="{3466DB62-B651-4B15-9D9A-D9089F4BC041}">
      <dgm:prSet/>
      <dgm:spPr/>
      <dgm:t>
        <a:bodyPr/>
        <a:lstStyle/>
        <a:p>
          <a:endParaRPr lang="zh-TW" altLang="en-US"/>
        </a:p>
      </dgm:t>
    </dgm:pt>
    <dgm:pt modelId="{B735D922-62C6-45BB-A2A8-79C214C31E60}">
      <dgm:prSet phldrT="[文字]"/>
      <dgm:spPr/>
      <dgm:t>
        <a:bodyPr/>
        <a:lstStyle/>
        <a:p>
          <a:r>
            <a:rPr lang="zh-TW" altLang="en-US">
              <a:latin typeface="標楷體" panose="03000509000000000000" pitchFamily="65" charset="-120"/>
              <a:ea typeface="標楷體" panose="03000509000000000000" pitchFamily="65" charset="-120"/>
            </a:rPr>
            <a:t>所需檔案建立</a:t>
          </a:r>
          <a:endParaRPr lang="zh-TW" altLang="en-US"/>
        </a:p>
      </dgm:t>
    </dgm:pt>
    <dgm:pt modelId="{CC66ED77-025D-4E29-B75B-092E5FD6CEF0}" type="parTrans" cxnId="{252AA4D9-977E-4243-8400-47941733FF10}">
      <dgm:prSet/>
      <dgm:spPr/>
      <dgm:t>
        <a:bodyPr/>
        <a:lstStyle/>
        <a:p>
          <a:endParaRPr lang="zh-TW" altLang="en-US"/>
        </a:p>
      </dgm:t>
    </dgm:pt>
    <dgm:pt modelId="{4E65003D-366E-481C-9996-F84FACEB141B}" type="sibTrans" cxnId="{252AA4D9-977E-4243-8400-47941733FF10}">
      <dgm:prSet/>
      <dgm:spPr/>
      <dgm:t>
        <a:bodyPr/>
        <a:lstStyle/>
        <a:p>
          <a:endParaRPr lang="zh-TW" altLang="en-US"/>
        </a:p>
      </dgm:t>
    </dgm:pt>
    <dgm:pt modelId="{61E5AAF6-0486-407D-AE50-C2CE54F7BC3C}">
      <dgm:prSet phldrT="[文字]"/>
      <dgm:spPr/>
      <dgm:t>
        <a:bodyPr/>
        <a:lstStyle/>
        <a:p>
          <a:r>
            <a:rPr lang="en-US" altLang="zh-TW"/>
            <a:t>10min</a:t>
          </a:r>
          <a:endParaRPr lang="zh-TW" altLang="en-US"/>
        </a:p>
      </dgm:t>
    </dgm:pt>
    <dgm:pt modelId="{DCB36C57-90E8-40DB-B5AD-1B27B17B28BD}" type="parTrans" cxnId="{BF6E04FB-F3A9-45B0-93CC-BF033079AA6C}">
      <dgm:prSet/>
      <dgm:spPr/>
      <dgm:t>
        <a:bodyPr/>
        <a:lstStyle/>
        <a:p>
          <a:endParaRPr lang="zh-TW" altLang="en-US"/>
        </a:p>
      </dgm:t>
    </dgm:pt>
    <dgm:pt modelId="{D0C00700-5B8F-487F-9C36-99198C6A0A45}" type="sibTrans" cxnId="{BF6E04FB-F3A9-45B0-93CC-BF033079AA6C}">
      <dgm:prSet/>
      <dgm:spPr/>
      <dgm:t>
        <a:bodyPr/>
        <a:lstStyle/>
        <a:p>
          <a:endParaRPr lang="zh-TW" altLang="en-US"/>
        </a:p>
      </dgm:t>
    </dgm:pt>
    <dgm:pt modelId="{FBFE8ABF-2D33-4296-9217-1800FC2C2C73}">
      <dgm:prSet phldrT="[文字]"/>
      <dgm:spPr/>
      <dgm:t>
        <a:bodyPr/>
        <a:lstStyle/>
        <a:p>
          <a:r>
            <a:rPr lang="zh-TW" altLang="en-US">
              <a:latin typeface="標楷體" panose="03000509000000000000" pitchFamily="65" charset="-120"/>
              <a:ea typeface="標楷體" panose="03000509000000000000" pitchFamily="65" charset="-120"/>
            </a:rPr>
            <a:t>所需檔案讀取</a:t>
          </a:r>
          <a:endParaRPr lang="zh-TW" altLang="en-US"/>
        </a:p>
      </dgm:t>
    </dgm:pt>
    <dgm:pt modelId="{6E7FB1CF-448E-4B49-B395-7DDE502B21F5}" type="parTrans" cxnId="{75F868BE-96D9-4BD5-A0C4-CDA957471FB0}">
      <dgm:prSet/>
      <dgm:spPr/>
      <dgm:t>
        <a:bodyPr/>
        <a:lstStyle/>
        <a:p>
          <a:endParaRPr lang="zh-TW" altLang="en-US"/>
        </a:p>
      </dgm:t>
    </dgm:pt>
    <dgm:pt modelId="{FE02CA8F-9EE2-485B-AC5A-507E9AA7C768}" type="sibTrans" cxnId="{75F868BE-96D9-4BD5-A0C4-CDA957471FB0}">
      <dgm:prSet/>
      <dgm:spPr/>
      <dgm:t>
        <a:bodyPr/>
        <a:lstStyle/>
        <a:p>
          <a:endParaRPr lang="zh-TW" altLang="en-US"/>
        </a:p>
      </dgm:t>
    </dgm:pt>
    <dgm:pt modelId="{14EBDC36-3753-4B53-95A7-4690CAB3221D}">
      <dgm:prSet phldrT="[文字]"/>
      <dgm:spPr/>
      <dgm:t>
        <a:bodyPr/>
        <a:lstStyle/>
        <a:p>
          <a:r>
            <a:rPr lang="en-US" altLang="zh-TW"/>
            <a:t>1hour</a:t>
          </a:r>
          <a:endParaRPr lang="zh-TW" altLang="en-US"/>
        </a:p>
      </dgm:t>
    </dgm:pt>
    <dgm:pt modelId="{AE53F5E3-AD48-4DDF-8788-0CF2775920C5}" type="parTrans" cxnId="{5E342D5F-B72F-4697-AEE6-3C9D0AFB252B}">
      <dgm:prSet/>
      <dgm:spPr/>
      <dgm:t>
        <a:bodyPr/>
        <a:lstStyle/>
        <a:p>
          <a:endParaRPr lang="zh-TW" altLang="en-US"/>
        </a:p>
      </dgm:t>
    </dgm:pt>
    <dgm:pt modelId="{F8FC15BD-B513-465B-9308-6B8C08035E46}" type="sibTrans" cxnId="{5E342D5F-B72F-4697-AEE6-3C9D0AFB252B}">
      <dgm:prSet/>
      <dgm:spPr/>
      <dgm:t>
        <a:bodyPr/>
        <a:lstStyle/>
        <a:p>
          <a:endParaRPr lang="zh-TW" altLang="en-US"/>
        </a:p>
      </dgm:t>
    </dgm:pt>
    <dgm:pt modelId="{F628AA79-FB02-44A6-A0A1-5C68C9685442}">
      <dgm:prSet phldrT="[文字]"/>
      <dgm:spPr/>
      <dgm:t>
        <a:bodyPr/>
        <a:lstStyle/>
        <a:p>
          <a:r>
            <a:rPr lang="zh-TW" altLang="en-US"/>
            <a:t>風切</a:t>
          </a:r>
        </a:p>
      </dgm:t>
    </dgm:pt>
    <dgm:pt modelId="{A2D138D3-3C9E-4B29-97BE-1136AC48EB18}" type="parTrans" cxnId="{17110A11-8BF2-4692-8266-AF79705249E6}">
      <dgm:prSet/>
      <dgm:spPr/>
      <dgm:t>
        <a:bodyPr/>
        <a:lstStyle/>
        <a:p>
          <a:endParaRPr lang="zh-TW" altLang="en-US"/>
        </a:p>
      </dgm:t>
    </dgm:pt>
    <dgm:pt modelId="{8D3A50AE-4E39-449B-BCE6-14584C6ADB4C}" type="sibTrans" cxnId="{17110A11-8BF2-4692-8266-AF79705249E6}">
      <dgm:prSet/>
      <dgm:spPr/>
      <dgm:t>
        <a:bodyPr/>
        <a:lstStyle/>
        <a:p>
          <a:endParaRPr lang="zh-TW" altLang="en-US"/>
        </a:p>
      </dgm:t>
    </dgm:pt>
    <dgm:pt modelId="{42033CEE-43F5-427D-B4F8-54E8334032F9}">
      <dgm:prSet phldrT="[文字]"/>
      <dgm:spPr/>
      <dgm:t>
        <a:bodyPr/>
        <a:lstStyle/>
        <a:p>
          <a:endParaRPr lang="zh-TW" altLang="en-US"/>
        </a:p>
      </dgm:t>
    </dgm:pt>
    <dgm:pt modelId="{5394E94A-93B1-47F3-A8E9-44A48CB2D6C7}" type="parTrans" cxnId="{B3544980-191D-4442-8CD7-16BFB5E375A6}">
      <dgm:prSet/>
      <dgm:spPr/>
      <dgm:t>
        <a:bodyPr/>
        <a:lstStyle/>
        <a:p>
          <a:endParaRPr lang="zh-TW" altLang="en-US"/>
        </a:p>
      </dgm:t>
    </dgm:pt>
    <dgm:pt modelId="{30268503-4EA3-40CC-B7A5-DBE842E269C9}" type="sibTrans" cxnId="{B3544980-191D-4442-8CD7-16BFB5E375A6}">
      <dgm:prSet/>
      <dgm:spPr/>
      <dgm:t>
        <a:bodyPr/>
        <a:lstStyle/>
        <a:p>
          <a:endParaRPr lang="zh-TW" altLang="en-US"/>
        </a:p>
      </dgm:t>
    </dgm:pt>
    <dgm:pt modelId="{1A1D175D-03B3-4239-B62A-C2B1A4B8FE9C}">
      <dgm:prSet phldrT="[文字]"/>
      <dgm:spPr/>
      <dgm:t>
        <a:bodyPr/>
        <a:lstStyle/>
        <a:p>
          <a:r>
            <a:rPr lang="en-US" altLang="zh-TW"/>
            <a:t>1hour</a:t>
          </a:r>
          <a:r>
            <a:rPr lang="zh-TW" altLang="en-US"/>
            <a:t>繪圖</a:t>
          </a:r>
        </a:p>
      </dgm:t>
    </dgm:pt>
    <dgm:pt modelId="{95CC9521-1D7F-49B9-8766-15EC163E2A56}" type="parTrans" cxnId="{91C576A1-9EF4-4F87-95C9-57358F40A6E3}">
      <dgm:prSet/>
      <dgm:spPr/>
      <dgm:t>
        <a:bodyPr/>
        <a:lstStyle/>
        <a:p>
          <a:endParaRPr lang="zh-TW" altLang="en-US"/>
        </a:p>
      </dgm:t>
    </dgm:pt>
    <dgm:pt modelId="{F97F4CCF-F419-4B27-B7B0-364E06E51CCF}" type="sibTrans" cxnId="{91C576A1-9EF4-4F87-95C9-57358F40A6E3}">
      <dgm:prSet/>
      <dgm:spPr/>
      <dgm:t>
        <a:bodyPr/>
        <a:lstStyle/>
        <a:p>
          <a:endParaRPr lang="zh-TW" altLang="en-US"/>
        </a:p>
      </dgm:t>
    </dgm:pt>
    <dgm:pt modelId="{EECCC028-3922-443D-9C62-EE85FE30A392}">
      <dgm:prSet phldrT="[文字]"/>
      <dgm:spPr/>
      <dgm:t>
        <a:bodyPr/>
        <a:lstStyle/>
        <a:p>
          <a:endParaRPr lang="zh-TW" altLang="en-US"/>
        </a:p>
      </dgm:t>
    </dgm:pt>
    <dgm:pt modelId="{DD512E6D-8B13-4A3D-849D-E615A69D2337}" type="parTrans" cxnId="{30FF98EE-DC8F-43AF-B91F-A8792FB4BAFC}">
      <dgm:prSet/>
      <dgm:spPr/>
      <dgm:t>
        <a:bodyPr/>
        <a:lstStyle/>
        <a:p>
          <a:endParaRPr lang="zh-TW" altLang="en-US"/>
        </a:p>
      </dgm:t>
    </dgm:pt>
    <dgm:pt modelId="{CA22156F-8323-4F67-BEF5-6B99F6CC50DC}" type="sibTrans" cxnId="{30FF98EE-DC8F-43AF-B91F-A8792FB4BAFC}">
      <dgm:prSet/>
      <dgm:spPr/>
      <dgm:t>
        <a:bodyPr/>
        <a:lstStyle/>
        <a:p>
          <a:endParaRPr lang="zh-TW" altLang="en-US"/>
        </a:p>
      </dgm:t>
    </dgm:pt>
    <dgm:pt modelId="{5350E484-A183-4932-A603-F0B0DF0C0D9F}" type="pres">
      <dgm:prSet presAssocID="{B36B2061-A23F-4141-B2E8-28F4B680EF67}" presName="Name0" presStyleCnt="0">
        <dgm:presLayoutVars>
          <dgm:dir/>
          <dgm:animLvl val="lvl"/>
          <dgm:resizeHandles val="exact"/>
        </dgm:presLayoutVars>
      </dgm:prSet>
      <dgm:spPr/>
    </dgm:pt>
    <dgm:pt modelId="{A2E24671-5C9B-4CC5-BE72-F637AEE50F5D}" type="pres">
      <dgm:prSet presAssocID="{63B63685-219E-43F1-84BC-2CD9F9F56C20}" presName="parTxOnly" presStyleLbl="node1" presStyleIdx="0" presStyleCnt="9" custScaleY="98897" custLinFactY="-8252" custLinFactNeighborX="-8837" custLinFactNeighborY="-100000">
        <dgm:presLayoutVars>
          <dgm:chMax val="0"/>
          <dgm:chPref val="0"/>
          <dgm:bulletEnabled val="1"/>
        </dgm:presLayoutVars>
      </dgm:prSet>
      <dgm:spPr/>
    </dgm:pt>
    <dgm:pt modelId="{46B2D573-9DA2-4A16-B2A6-B04E718525A9}" type="pres">
      <dgm:prSet presAssocID="{D11DCE3F-A77A-40F4-B347-A2F4A235A904}" presName="parTxOnlySpace" presStyleCnt="0"/>
      <dgm:spPr/>
    </dgm:pt>
    <dgm:pt modelId="{8CBFA432-FDFA-4F15-B770-EF808098D0B7}" type="pres">
      <dgm:prSet presAssocID="{FBFE8ABF-2D33-4296-9217-1800FC2C2C73}" presName="parTxOnly" presStyleLbl="node1" presStyleIdx="1" presStyleCnt="9" custLinFactY="-9356" custLinFactNeighborX="-83948" custLinFactNeighborY="-100000">
        <dgm:presLayoutVars>
          <dgm:chMax val="0"/>
          <dgm:chPref val="0"/>
          <dgm:bulletEnabled val="1"/>
        </dgm:presLayoutVars>
      </dgm:prSet>
      <dgm:spPr/>
    </dgm:pt>
    <dgm:pt modelId="{19523EAB-11F7-48B7-ACCF-C7AF93FFE8E4}" type="pres">
      <dgm:prSet presAssocID="{FE02CA8F-9EE2-485B-AC5A-507E9AA7C768}" presName="parTxOnlySpace" presStyleCnt="0"/>
      <dgm:spPr/>
    </dgm:pt>
    <dgm:pt modelId="{8267986C-F572-47DD-A636-241EE4A2C6DD}" type="pres">
      <dgm:prSet presAssocID="{B735D922-62C6-45BB-A2A8-79C214C31E60}" presName="parTxOnly" presStyleLbl="node1" presStyleIdx="2" presStyleCnt="9" custLinFactX="-5465" custLinFactY="-9357" custLinFactNeighborX="-100000" custLinFactNeighborY="-100000">
        <dgm:presLayoutVars>
          <dgm:chMax val="0"/>
          <dgm:chPref val="0"/>
          <dgm:bulletEnabled val="1"/>
        </dgm:presLayoutVars>
      </dgm:prSet>
      <dgm:spPr/>
    </dgm:pt>
    <dgm:pt modelId="{9BFAF55F-2A34-469F-9DE8-CAF467DD2F66}" type="pres">
      <dgm:prSet presAssocID="{4E65003D-366E-481C-9996-F84FACEB141B}" presName="parTxOnlySpace" presStyleCnt="0"/>
      <dgm:spPr/>
    </dgm:pt>
    <dgm:pt modelId="{1EB83871-B363-47C8-B2D2-0C802A8F80A2}" type="pres">
      <dgm:prSet presAssocID="{61E5AAF6-0486-407D-AE50-C2CE54F7BC3C}" presName="parTxOnly" presStyleLbl="node1" presStyleIdx="3" presStyleCnt="9" custLinFactX="-13417" custLinFactY="-9358" custLinFactNeighborX="-100000" custLinFactNeighborY="-100000">
        <dgm:presLayoutVars>
          <dgm:chMax val="0"/>
          <dgm:chPref val="0"/>
          <dgm:bulletEnabled val="1"/>
        </dgm:presLayoutVars>
      </dgm:prSet>
      <dgm:spPr/>
    </dgm:pt>
    <dgm:pt modelId="{8DE41CE5-DE71-4D2B-93FD-5DEB0AFA45A4}" type="pres">
      <dgm:prSet presAssocID="{D0C00700-5B8F-487F-9C36-99198C6A0A45}" presName="parTxOnlySpace" presStyleCnt="0"/>
      <dgm:spPr/>
    </dgm:pt>
    <dgm:pt modelId="{E86C2758-F3C6-4036-B41A-8C7B270A8331}" type="pres">
      <dgm:prSet presAssocID="{14EBDC36-3753-4B53-95A7-4690CAB3221D}" presName="parTxOnly" presStyleLbl="node1" presStyleIdx="4" presStyleCnt="9" custLinFactX="-3079" custLinFactY="-61239" custLinFactNeighborX="-100000" custLinFactNeighborY="-100000">
        <dgm:presLayoutVars>
          <dgm:chMax val="0"/>
          <dgm:chPref val="0"/>
          <dgm:bulletEnabled val="1"/>
        </dgm:presLayoutVars>
      </dgm:prSet>
      <dgm:spPr/>
    </dgm:pt>
    <dgm:pt modelId="{39A226B4-BD0F-41B4-A79A-EAE9D3B98A96}" type="pres">
      <dgm:prSet presAssocID="{F8FC15BD-B513-465B-9308-6B8C08035E46}" presName="parTxOnlySpace" presStyleCnt="0"/>
      <dgm:spPr/>
    </dgm:pt>
    <dgm:pt modelId="{B6712F7C-F9B8-4791-8B51-E11F85385A83}" type="pres">
      <dgm:prSet presAssocID="{F628AA79-FB02-44A6-A0A1-5C68C9685442}" presName="parTxOnly" presStyleLbl="node1" presStyleIdx="5" presStyleCnt="9" custLinFactX="-92832" custLinFactNeighborX="-100000" custLinFactNeighborY="-57125">
        <dgm:presLayoutVars>
          <dgm:chMax val="0"/>
          <dgm:chPref val="0"/>
          <dgm:bulletEnabled val="1"/>
        </dgm:presLayoutVars>
      </dgm:prSet>
      <dgm:spPr/>
    </dgm:pt>
    <dgm:pt modelId="{5B6C331F-24C6-48DE-8DBC-D9A9D1B22224}" type="pres">
      <dgm:prSet presAssocID="{8D3A50AE-4E39-449B-BCE6-14584C6ADB4C}" presName="parTxOnlySpace" presStyleCnt="0"/>
      <dgm:spPr/>
    </dgm:pt>
    <dgm:pt modelId="{0EE08078-9C1F-4992-BBE8-6085C1E6325D}" type="pres">
      <dgm:prSet presAssocID="{1A1D175D-03B3-4239-B62A-C2B1A4B8FE9C}" presName="parTxOnly" presStyleLbl="node1" presStyleIdx="6" presStyleCnt="9" custLinFactX="-82399" custLinFactY="-11623" custLinFactNeighborX="-100000" custLinFactNeighborY="-100000">
        <dgm:presLayoutVars>
          <dgm:chMax val="0"/>
          <dgm:chPref val="0"/>
          <dgm:bulletEnabled val="1"/>
        </dgm:presLayoutVars>
      </dgm:prSet>
      <dgm:spPr/>
    </dgm:pt>
    <dgm:pt modelId="{B518AB49-A535-4354-A338-CDBACEE3E2A3}" type="pres">
      <dgm:prSet presAssocID="{F97F4CCF-F419-4B27-B7B0-364E06E51CCF}" presName="parTxOnlySpace" presStyleCnt="0"/>
      <dgm:spPr/>
    </dgm:pt>
    <dgm:pt modelId="{3222E28F-6186-4F65-9A2C-6D75891DF203}" type="pres">
      <dgm:prSet presAssocID="{EECCC028-3922-443D-9C62-EE85FE30A392}" presName="parTxOnly" presStyleLbl="node1" presStyleIdx="7" presStyleCnt="9" custLinFactX="-252993" custLinFactY="56304" custLinFactNeighborX="-300000" custLinFactNeighborY="100000">
        <dgm:presLayoutVars>
          <dgm:chMax val="0"/>
          <dgm:chPref val="0"/>
          <dgm:bulletEnabled val="1"/>
        </dgm:presLayoutVars>
      </dgm:prSet>
      <dgm:spPr/>
    </dgm:pt>
    <dgm:pt modelId="{8BF2C973-CDD7-40CE-81E5-493871123160}" type="pres">
      <dgm:prSet presAssocID="{CA22156F-8323-4F67-BEF5-6B99F6CC50DC}" presName="parTxOnlySpace" presStyleCnt="0"/>
      <dgm:spPr/>
    </dgm:pt>
    <dgm:pt modelId="{AA02AF2F-9EE3-47D4-8BB6-39424468502E}" type="pres">
      <dgm:prSet presAssocID="{42033CEE-43F5-427D-B4F8-54E8334032F9}" presName="parTxOnly" presStyleLbl="node1" presStyleIdx="8" presStyleCnt="9" custLinFactX="-252993" custLinFactY="56304" custLinFactNeighborX="-300000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05167E04-F9AB-4671-BBB8-ED1F7A0F741C}" type="presOf" srcId="{F628AA79-FB02-44A6-A0A1-5C68C9685442}" destId="{B6712F7C-F9B8-4791-8B51-E11F85385A83}" srcOrd="0" destOrd="0" presId="urn:microsoft.com/office/officeart/2005/8/layout/chevron1"/>
    <dgm:cxn modelId="{36D3F305-4702-40EE-9ACD-04AD90929917}" type="presOf" srcId="{B735D922-62C6-45BB-A2A8-79C214C31E60}" destId="{8267986C-F572-47DD-A636-241EE4A2C6DD}" srcOrd="0" destOrd="0" presId="urn:microsoft.com/office/officeart/2005/8/layout/chevron1"/>
    <dgm:cxn modelId="{17110A11-8BF2-4692-8266-AF79705249E6}" srcId="{B36B2061-A23F-4141-B2E8-28F4B680EF67}" destId="{F628AA79-FB02-44A6-A0A1-5C68C9685442}" srcOrd="5" destOrd="0" parTransId="{A2D138D3-3C9E-4B29-97BE-1136AC48EB18}" sibTransId="{8D3A50AE-4E39-449B-BCE6-14584C6ADB4C}"/>
    <dgm:cxn modelId="{5E342D5F-B72F-4697-AEE6-3C9D0AFB252B}" srcId="{B36B2061-A23F-4141-B2E8-28F4B680EF67}" destId="{14EBDC36-3753-4B53-95A7-4690CAB3221D}" srcOrd="4" destOrd="0" parTransId="{AE53F5E3-AD48-4DDF-8788-0CF2775920C5}" sibTransId="{F8FC15BD-B513-465B-9308-6B8C08035E46}"/>
    <dgm:cxn modelId="{3466DB62-B651-4B15-9D9A-D9089F4BC041}" srcId="{B36B2061-A23F-4141-B2E8-28F4B680EF67}" destId="{63B63685-219E-43F1-84BC-2CD9F9F56C20}" srcOrd="0" destOrd="0" parTransId="{78EA58FF-CF9A-417D-B0AC-AA5B0CD8A55F}" sibTransId="{D11DCE3F-A77A-40F4-B347-A2F4A235A904}"/>
    <dgm:cxn modelId="{227A8649-9B2C-4330-832C-FFF2331E543E}" type="presOf" srcId="{61E5AAF6-0486-407D-AE50-C2CE54F7BC3C}" destId="{1EB83871-B363-47C8-B2D2-0C802A8F80A2}" srcOrd="0" destOrd="0" presId="urn:microsoft.com/office/officeart/2005/8/layout/chevron1"/>
    <dgm:cxn modelId="{68D5E676-F17E-438C-A1C1-B56B563D5E02}" type="presOf" srcId="{63B63685-219E-43F1-84BC-2CD9F9F56C20}" destId="{A2E24671-5C9B-4CC5-BE72-F637AEE50F5D}" srcOrd="0" destOrd="0" presId="urn:microsoft.com/office/officeart/2005/8/layout/chevron1"/>
    <dgm:cxn modelId="{21D9C57A-F31D-4AC7-A6C5-17D8444E0102}" type="presOf" srcId="{1A1D175D-03B3-4239-B62A-C2B1A4B8FE9C}" destId="{0EE08078-9C1F-4992-BBE8-6085C1E6325D}" srcOrd="0" destOrd="0" presId="urn:microsoft.com/office/officeart/2005/8/layout/chevron1"/>
    <dgm:cxn modelId="{0DE8FD7D-7FB9-42C4-8679-C45433FCB8FA}" type="presOf" srcId="{B36B2061-A23F-4141-B2E8-28F4B680EF67}" destId="{5350E484-A183-4932-A603-F0B0DF0C0D9F}" srcOrd="0" destOrd="0" presId="urn:microsoft.com/office/officeart/2005/8/layout/chevron1"/>
    <dgm:cxn modelId="{B3544980-191D-4442-8CD7-16BFB5E375A6}" srcId="{B36B2061-A23F-4141-B2E8-28F4B680EF67}" destId="{42033CEE-43F5-427D-B4F8-54E8334032F9}" srcOrd="8" destOrd="0" parTransId="{5394E94A-93B1-47F3-A8E9-44A48CB2D6C7}" sibTransId="{30268503-4EA3-40CC-B7A5-DBE842E269C9}"/>
    <dgm:cxn modelId="{FCA71F84-07AB-4013-9FC8-1C5C8A44EB3D}" type="presOf" srcId="{FBFE8ABF-2D33-4296-9217-1800FC2C2C73}" destId="{8CBFA432-FDFA-4F15-B770-EF808098D0B7}" srcOrd="0" destOrd="0" presId="urn:microsoft.com/office/officeart/2005/8/layout/chevron1"/>
    <dgm:cxn modelId="{91C576A1-9EF4-4F87-95C9-57358F40A6E3}" srcId="{B36B2061-A23F-4141-B2E8-28F4B680EF67}" destId="{1A1D175D-03B3-4239-B62A-C2B1A4B8FE9C}" srcOrd="6" destOrd="0" parTransId="{95CC9521-1D7F-49B9-8766-15EC163E2A56}" sibTransId="{F97F4CCF-F419-4B27-B7B0-364E06E51CCF}"/>
    <dgm:cxn modelId="{F9DC93B7-577E-4530-AB7D-23EBA56ECEB9}" type="presOf" srcId="{14EBDC36-3753-4B53-95A7-4690CAB3221D}" destId="{E86C2758-F3C6-4036-B41A-8C7B270A8331}" srcOrd="0" destOrd="0" presId="urn:microsoft.com/office/officeart/2005/8/layout/chevron1"/>
    <dgm:cxn modelId="{75F868BE-96D9-4BD5-A0C4-CDA957471FB0}" srcId="{B36B2061-A23F-4141-B2E8-28F4B680EF67}" destId="{FBFE8ABF-2D33-4296-9217-1800FC2C2C73}" srcOrd="1" destOrd="0" parTransId="{6E7FB1CF-448E-4B49-B395-7DDE502B21F5}" sibTransId="{FE02CA8F-9EE2-485B-AC5A-507E9AA7C768}"/>
    <dgm:cxn modelId="{D237FDC8-717E-411B-9A67-D5B1F280FCF8}" type="presOf" srcId="{42033CEE-43F5-427D-B4F8-54E8334032F9}" destId="{AA02AF2F-9EE3-47D4-8BB6-39424468502E}" srcOrd="0" destOrd="0" presId="urn:microsoft.com/office/officeart/2005/8/layout/chevron1"/>
    <dgm:cxn modelId="{E31F25CB-2D99-4652-B68E-9D827B68308B}" type="presOf" srcId="{EECCC028-3922-443D-9C62-EE85FE30A392}" destId="{3222E28F-6186-4F65-9A2C-6D75891DF203}" srcOrd="0" destOrd="0" presId="urn:microsoft.com/office/officeart/2005/8/layout/chevron1"/>
    <dgm:cxn modelId="{252AA4D9-977E-4243-8400-47941733FF10}" srcId="{B36B2061-A23F-4141-B2E8-28F4B680EF67}" destId="{B735D922-62C6-45BB-A2A8-79C214C31E60}" srcOrd="2" destOrd="0" parTransId="{CC66ED77-025D-4E29-B75B-092E5FD6CEF0}" sibTransId="{4E65003D-366E-481C-9996-F84FACEB141B}"/>
    <dgm:cxn modelId="{30FF98EE-DC8F-43AF-B91F-A8792FB4BAFC}" srcId="{B36B2061-A23F-4141-B2E8-28F4B680EF67}" destId="{EECCC028-3922-443D-9C62-EE85FE30A392}" srcOrd="7" destOrd="0" parTransId="{DD512E6D-8B13-4A3D-849D-E615A69D2337}" sibTransId="{CA22156F-8323-4F67-BEF5-6B99F6CC50DC}"/>
    <dgm:cxn modelId="{BF6E04FB-F3A9-45B0-93CC-BF033079AA6C}" srcId="{B36B2061-A23F-4141-B2E8-28F4B680EF67}" destId="{61E5AAF6-0486-407D-AE50-C2CE54F7BC3C}" srcOrd="3" destOrd="0" parTransId="{DCB36C57-90E8-40DB-B5AD-1B27B17B28BD}" sibTransId="{D0C00700-5B8F-487F-9C36-99198C6A0A45}"/>
    <dgm:cxn modelId="{ACDF220F-A816-410A-8B58-765DFD6AECFE}" type="presParOf" srcId="{5350E484-A183-4932-A603-F0B0DF0C0D9F}" destId="{A2E24671-5C9B-4CC5-BE72-F637AEE50F5D}" srcOrd="0" destOrd="0" presId="urn:microsoft.com/office/officeart/2005/8/layout/chevron1"/>
    <dgm:cxn modelId="{B8E92917-FC1D-4AE6-9FD6-2E820FC5223E}" type="presParOf" srcId="{5350E484-A183-4932-A603-F0B0DF0C0D9F}" destId="{46B2D573-9DA2-4A16-B2A6-B04E718525A9}" srcOrd="1" destOrd="0" presId="urn:microsoft.com/office/officeart/2005/8/layout/chevron1"/>
    <dgm:cxn modelId="{6470CC5B-D65B-466C-8522-C047DB2C1199}" type="presParOf" srcId="{5350E484-A183-4932-A603-F0B0DF0C0D9F}" destId="{8CBFA432-FDFA-4F15-B770-EF808098D0B7}" srcOrd="2" destOrd="0" presId="urn:microsoft.com/office/officeart/2005/8/layout/chevron1"/>
    <dgm:cxn modelId="{13088EB6-4E0D-4C9B-891D-59C8C698D42A}" type="presParOf" srcId="{5350E484-A183-4932-A603-F0B0DF0C0D9F}" destId="{19523EAB-11F7-48B7-ACCF-C7AF93FFE8E4}" srcOrd="3" destOrd="0" presId="urn:microsoft.com/office/officeart/2005/8/layout/chevron1"/>
    <dgm:cxn modelId="{2408AB3E-F2B9-469A-8AA2-059D0BF223E8}" type="presParOf" srcId="{5350E484-A183-4932-A603-F0B0DF0C0D9F}" destId="{8267986C-F572-47DD-A636-241EE4A2C6DD}" srcOrd="4" destOrd="0" presId="urn:microsoft.com/office/officeart/2005/8/layout/chevron1"/>
    <dgm:cxn modelId="{CF6CCF2E-ED23-430B-8ABA-AB0AF184BB3D}" type="presParOf" srcId="{5350E484-A183-4932-A603-F0B0DF0C0D9F}" destId="{9BFAF55F-2A34-469F-9DE8-CAF467DD2F66}" srcOrd="5" destOrd="0" presId="urn:microsoft.com/office/officeart/2005/8/layout/chevron1"/>
    <dgm:cxn modelId="{565A1CC5-3F3D-4095-A935-E08D4689EF08}" type="presParOf" srcId="{5350E484-A183-4932-A603-F0B0DF0C0D9F}" destId="{1EB83871-B363-47C8-B2D2-0C802A8F80A2}" srcOrd="6" destOrd="0" presId="urn:microsoft.com/office/officeart/2005/8/layout/chevron1"/>
    <dgm:cxn modelId="{F6D9E206-322A-4CCA-B6A8-48457CA4F6E7}" type="presParOf" srcId="{5350E484-A183-4932-A603-F0B0DF0C0D9F}" destId="{8DE41CE5-DE71-4D2B-93FD-5DEB0AFA45A4}" srcOrd="7" destOrd="0" presId="urn:microsoft.com/office/officeart/2005/8/layout/chevron1"/>
    <dgm:cxn modelId="{421351F5-2C40-439A-967A-1CA0CFFD6AEE}" type="presParOf" srcId="{5350E484-A183-4932-A603-F0B0DF0C0D9F}" destId="{E86C2758-F3C6-4036-B41A-8C7B270A8331}" srcOrd="8" destOrd="0" presId="urn:microsoft.com/office/officeart/2005/8/layout/chevron1"/>
    <dgm:cxn modelId="{D226919E-F6CE-46D8-8C87-21B04CC4D999}" type="presParOf" srcId="{5350E484-A183-4932-A603-F0B0DF0C0D9F}" destId="{39A226B4-BD0F-41B4-A79A-EAE9D3B98A96}" srcOrd="9" destOrd="0" presId="urn:microsoft.com/office/officeart/2005/8/layout/chevron1"/>
    <dgm:cxn modelId="{72B4AA11-2881-4FB9-A55A-6BB94D1BA1CD}" type="presParOf" srcId="{5350E484-A183-4932-A603-F0B0DF0C0D9F}" destId="{B6712F7C-F9B8-4791-8B51-E11F85385A83}" srcOrd="10" destOrd="0" presId="urn:microsoft.com/office/officeart/2005/8/layout/chevron1"/>
    <dgm:cxn modelId="{03AE054C-AB1D-481D-8771-6B8F34BB9EF4}" type="presParOf" srcId="{5350E484-A183-4932-A603-F0B0DF0C0D9F}" destId="{5B6C331F-24C6-48DE-8DBC-D9A9D1B22224}" srcOrd="11" destOrd="0" presId="urn:microsoft.com/office/officeart/2005/8/layout/chevron1"/>
    <dgm:cxn modelId="{122518D2-D702-46CD-8779-996D5B15B485}" type="presParOf" srcId="{5350E484-A183-4932-A603-F0B0DF0C0D9F}" destId="{0EE08078-9C1F-4992-BBE8-6085C1E6325D}" srcOrd="12" destOrd="0" presId="urn:microsoft.com/office/officeart/2005/8/layout/chevron1"/>
    <dgm:cxn modelId="{E69C0933-E78B-4BDB-A9E6-550CD02CB967}" type="presParOf" srcId="{5350E484-A183-4932-A603-F0B0DF0C0D9F}" destId="{B518AB49-A535-4354-A338-CDBACEE3E2A3}" srcOrd="13" destOrd="0" presId="urn:microsoft.com/office/officeart/2005/8/layout/chevron1"/>
    <dgm:cxn modelId="{7E7CC351-986B-4DC2-A98E-F0433EF448D3}" type="presParOf" srcId="{5350E484-A183-4932-A603-F0B0DF0C0D9F}" destId="{3222E28F-6186-4F65-9A2C-6D75891DF203}" srcOrd="14" destOrd="0" presId="urn:microsoft.com/office/officeart/2005/8/layout/chevron1"/>
    <dgm:cxn modelId="{60EE8F4F-7586-4AFD-B1E7-29360A33B8C1}" type="presParOf" srcId="{5350E484-A183-4932-A603-F0B0DF0C0D9F}" destId="{8BF2C973-CDD7-40CE-81E5-493871123160}" srcOrd="15" destOrd="0" presId="urn:microsoft.com/office/officeart/2005/8/layout/chevron1"/>
    <dgm:cxn modelId="{3BC4142E-F458-4404-832D-36941DEF5A5B}" type="presParOf" srcId="{5350E484-A183-4932-A603-F0B0DF0C0D9F}" destId="{AA02AF2F-9EE3-47D4-8BB6-39424468502E}" srcOrd="1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24671-5C9B-4CC5-BE72-F637AEE50F5D}">
      <dsp:nvSpPr>
        <dsp:cNvPr id="0" name=""/>
        <dsp:cNvSpPr/>
      </dsp:nvSpPr>
      <dsp:spPr>
        <a:xfrm>
          <a:off x="0" y="2491128"/>
          <a:ext cx="1486792" cy="5881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>
              <a:latin typeface="標楷體" panose="03000509000000000000" pitchFamily="65" charset="-120"/>
              <a:ea typeface="標楷體" panose="03000509000000000000" pitchFamily="65" charset="-120"/>
            </a:rPr>
            <a:t>解壓縮檔案 資料夾建立</a:t>
          </a:r>
          <a:endParaRPr lang="zh-TW" altLang="en-US" sz="1300" kern="1200"/>
        </a:p>
      </dsp:txBody>
      <dsp:txXfrm>
        <a:off x="294079" y="2491128"/>
        <a:ext cx="898635" cy="588157"/>
      </dsp:txXfrm>
    </dsp:sp>
    <dsp:sp modelId="{8CBFA432-FDFA-4F15-B770-EF808098D0B7}">
      <dsp:nvSpPr>
        <dsp:cNvPr id="0" name=""/>
        <dsp:cNvSpPr/>
      </dsp:nvSpPr>
      <dsp:spPr>
        <a:xfrm>
          <a:off x="1213449" y="2481282"/>
          <a:ext cx="1486792" cy="5947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>
              <a:latin typeface="標楷體" panose="03000509000000000000" pitchFamily="65" charset="-120"/>
              <a:ea typeface="標楷體" panose="03000509000000000000" pitchFamily="65" charset="-120"/>
            </a:rPr>
            <a:t>所需檔案讀取</a:t>
          </a:r>
          <a:endParaRPr lang="zh-TW" altLang="en-US" sz="1300" kern="1200"/>
        </a:p>
      </dsp:txBody>
      <dsp:txXfrm>
        <a:off x="1510808" y="2481282"/>
        <a:ext cx="892075" cy="594717"/>
      </dsp:txXfrm>
    </dsp:sp>
    <dsp:sp modelId="{8267986C-F572-47DD-A636-241EE4A2C6DD}">
      <dsp:nvSpPr>
        <dsp:cNvPr id="0" name=""/>
        <dsp:cNvSpPr/>
      </dsp:nvSpPr>
      <dsp:spPr>
        <a:xfrm>
          <a:off x="2446443" y="2481276"/>
          <a:ext cx="1486792" cy="5947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>
              <a:latin typeface="標楷體" panose="03000509000000000000" pitchFamily="65" charset="-120"/>
              <a:ea typeface="標楷體" panose="03000509000000000000" pitchFamily="65" charset="-120"/>
            </a:rPr>
            <a:t>所需檔案建立</a:t>
          </a:r>
          <a:endParaRPr lang="zh-TW" altLang="en-US" sz="1300" kern="1200"/>
        </a:p>
      </dsp:txBody>
      <dsp:txXfrm>
        <a:off x="2743802" y="2481276"/>
        <a:ext cx="892075" cy="594717"/>
      </dsp:txXfrm>
    </dsp:sp>
    <dsp:sp modelId="{1EB83871-B363-47C8-B2D2-0C802A8F80A2}">
      <dsp:nvSpPr>
        <dsp:cNvPr id="0" name=""/>
        <dsp:cNvSpPr/>
      </dsp:nvSpPr>
      <dsp:spPr>
        <a:xfrm>
          <a:off x="3666327" y="2481270"/>
          <a:ext cx="1486792" cy="5947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/>
            <a:t>10min</a:t>
          </a:r>
          <a:endParaRPr lang="zh-TW" altLang="en-US" sz="1300" kern="1200"/>
        </a:p>
      </dsp:txBody>
      <dsp:txXfrm>
        <a:off x="3963686" y="2481270"/>
        <a:ext cx="892075" cy="594717"/>
      </dsp:txXfrm>
    </dsp:sp>
    <dsp:sp modelId="{E86C2758-F3C6-4036-B41A-8C7B270A8331}">
      <dsp:nvSpPr>
        <dsp:cNvPr id="0" name=""/>
        <dsp:cNvSpPr/>
      </dsp:nvSpPr>
      <dsp:spPr>
        <a:xfrm>
          <a:off x="5158145" y="2172725"/>
          <a:ext cx="1486792" cy="5947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/>
            <a:t>1hour</a:t>
          </a:r>
          <a:endParaRPr lang="zh-TW" altLang="en-US" sz="1300" kern="1200"/>
        </a:p>
      </dsp:txBody>
      <dsp:txXfrm>
        <a:off x="5455504" y="2172725"/>
        <a:ext cx="892075" cy="594717"/>
      </dsp:txXfrm>
    </dsp:sp>
    <dsp:sp modelId="{B6712F7C-F9B8-4791-8B51-E11F85385A83}">
      <dsp:nvSpPr>
        <dsp:cNvPr id="0" name=""/>
        <dsp:cNvSpPr/>
      </dsp:nvSpPr>
      <dsp:spPr>
        <a:xfrm>
          <a:off x="5161817" y="2791909"/>
          <a:ext cx="1486792" cy="5947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/>
            <a:t>風切</a:t>
          </a:r>
        </a:p>
      </dsp:txBody>
      <dsp:txXfrm>
        <a:off x="5459176" y="2791909"/>
        <a:ext cx="892075" cy="594717"/>
      </dsp:txXfrm>
    </dsp:sp>
    <dsp:sp modelId="{0EE08078-9C1F-4992-BBE8-6085C1E6325D}">
      <dsp:nvSpPr>
        <dsp:cNvPr id="0" name=""/>
        <dsp:cNvSpPr/>
      </dsp:nvSpPr>
      <dsp:spPr>
        <a:xfrm>
          <a:off x="6655048" y="2467800"/>
          <a:ext cx="1486792" cy="5947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/>
            <a:t>1hour</a:t>
          </a:r>
          <a:r>
            <a:rPr lang="zh-TW" altLang="en-US" sz="1300" kern="1200"/>
            <a:t>繪圖</a:t>
          </a:r>
        </a:p>
      </dsp:txBody>
      <dsp:txXfrm>
        <a:off x="6952407" y="2467800"/>
        <a:ext cx="892075" cy="594717"/>
      </dsp:txXfrm>
    </dsp:sp>
    <dsp:sp modelId="{3222E28F-6186-4F65-9A2C-6D75891DF203}">
      <dsp:nvSpPr>
        <dsp:cNvPr id="0" name=""/>
        <dsp:cNvSpPr/>
      </dsp:nvSpPr>
      <dsp:spPr>
        <a:xfrm>
          <a:off x="5159424" y="4061208"/>
          <a:ext cx="1486792" cy="5947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>
        <a:off x="5456783" y="4061208"/>
        <a:ext cx="892075" cy="594717"/>
      </dsp:txXfrm>
    </dsp:sp>
    <dsp:sp modelId="{AA02AF2F-9EE3-47D4-8BB6-39424468502E}">
      <dsp:nvSpPr>
        <dsp:cNvPr id="0" name=""/>
        <dsp:cNvSpPr/>
      </dsp:nvSpPr>
      <dsp:spPr>
        <a:xfrm>
          <a:off x="6497537" y="4061208"/>
          <a:ext cx="1486792" cy="5947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>
        <a:off x="6794896" y="4061208"/>
        <a:ext cx="892075" cy="594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D5031-1745-4441-A983-8E57EB49B5EF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2AB1C-3B6A-4599-90BD-F1258D6F2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70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05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36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37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3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884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05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375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98096-F0A3-423B-BCEA-5A89C4AB4259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3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965CD-A925-C5FF-67CF-E137D9519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CA4682-D146-1C02-2F94-9386D4EA5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113CCD-1AEA-B372-FA4F-E5086445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D91618-0D6A-EC79-C82D-688D6A78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4F938D-904F-1B74-75CC-29897B31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88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9028E-6A48-11D3-7587-211A41DD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0C7FDA-20A4-EB14-A98A-2BE0A986D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656E4B-0B7E-859E-1509-19EDE0AB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7A55F4-9BDA-0EC0-D6F8-27DD67E6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4E3AC6-5119-8D97-F6F8-BEBC0581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73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4626347-EB3C-395C-0AFC-23FD8373A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5E8DD5-038D-0398-5838-E548F035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C7D787-6D76-3494-13F9-DC3E2D97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B42B8E-9874-CCD9-CB1F-EDE3AC6F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DC95A1-7427-F2E1-0A39-533A8162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07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310917-6E7B-3EA7-670D-CC7CD75CB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5F7BBF-0F86-48DA-FAFF-0416C4AD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A7439B-1FA4-1717-5F6E-392BD6F9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18E70C-B7F1-90A7-E37F-F792957D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854142-23CD-49D7-E493-2351B922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5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DC4C8-7269-D81C-5155-61EB5D24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D63F94-0E37-70E9-5E1F-51162E0DD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A7062B-C42F-CC38-9FB4-FAAFED2A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1D532C-E489-199E-01C8-B710E02C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211B47-5A62-B798-519E-ADE61740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10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3D024-F24C-CF1E-F05D-9F17EBE8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7658BF-CE98-DD9F-5361-1079BA057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F41A99-9086-211D-1903-CD280E28A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D0A76A-2C28-B24B-D1D6-F7B2CB3A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BCE8C0-EF0B-8204-2C01-51AEE2CE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A09ACD-316F-8352-8922-09D60499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14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3B16F7-A493-FA1E-55A8-A1FD0F514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7B62D8-12F9-7479-1CDF-1AE788DAB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53F032-4894-AE22-C028-798FC135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1523ED6-DF92-F473-AC74-964F2E717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B5DD64-ECD6-E836-4F6C-5BF9BE9FE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66AE28-00B2-06FE-AD26-FDB16BBF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B8192C-2B01-AD37-420C-2C4034E2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C29668A-BE42-92C2-209C-BF4DF2D2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21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1E1D5-39D6-FD11-BFF6-91EA5E0D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9055F2-C38E-2601-A804-8177E111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259EEC-9DE9-64BB-FD65-5A91D0C0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126805-4B04-5040-3B40-A378AF30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66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03F67FB-303F-3914-4AB1-634013D3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14BDF4E-FD29-7E8E-5F5B-4A1F3F5B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6CFA5F-B38B-2F5C-A2B2-901DF1B3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09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52F4F-A705-5E87-21A6-8E4FBA88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3CD1EB-AC19-3157-09DF-9CF7124A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FC0BC4-4E16-E77E-F3B9-CBB381248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923C42-35B2-C1F9-6800-5E1473D0C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BB22A0-DB60-988B-A9DE-6BF58BA0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F07E68-1646-FF2C-35D2-97B71351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14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5A7F5-C2DB-1966-708D-4D387DCB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BAEDF63-722A-36B3-D566-0289C1B6B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38BBC1-B57A-8960-DB80-A0B627CC0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29BCA7-33D6-0A1F-1129-69A20EC4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120675-A1E8-4186-27B5-6C3BD81FC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1AC929-A99F-0609-044A-178C49FD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997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85BEAAF-B338-5317-0DD0-C51249EE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C77176-4BFD-D55F-4A2D-FF939D3B3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769C3A-1ACD-4FA9-904C-5988170F9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AF999-EAF7-40B9-8CBB-5F3FCD023AA6}" type="datetimeFigureOut">
              <a:rPr lang="zh-TW" altLang="en-US" smtClean="0"/>
              <a:t>2023/7/3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AF8F7A-6FC2-6F68-8180-91DB425F8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F4C41E-0916-E316-6B46-FC2FF2779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4DE49-D74A-4366-8A31-3D7ECDA74E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28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5E05C-D3F6-368E-EFD8-DCBA85260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單日全適用版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B550632-F826-D50B-84B9-FD6E22DC5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14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EB91F-575F-F835-9ACE-A0EB0804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統計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29C9EE-6DCE-56E9-4B55-FC096E424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6B634F-8BD7-BA59-E199-F2488CDE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12" y="56679"/>
            <a:ext cx="5563376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63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4FFE1C0-BEDD-A7AD-032F-64BF9D278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BFA27EB1-8CB5-66BB-8A32-C7DA426C5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6865" r="72309" b="7123"/>
          <a:stretch/>
        </p:blipFill>
        <p:spPr>
          <a:xfrm>
            <a:off x="4344941" y="1410788"/>
            <a:ext cx="387216" cy="4214949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42DACB34-AD94-7996-9E03-22C60C9F1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6865" r="14499" b="7123"/>
          <a:stretch/>
        </p:blipFill>
        <p:spPr>
          <a:xfrm>
            <a:off x="8109698" y="1410788"/>
            <a:ext cx="387216" cy="42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484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49B0A786-20D8-EB91-5E39-CAEC284F3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837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C344CF8-D538-92E5-4E45-DD726F572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289A3FEF-9689-316E-4E59-B57AAFC7E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6865" r="72309" b="7123"/>
          <a:stretch/>
        </p:blipFill>
        <p:spPr>
          <a:xfrm>
            <a:off x="4344941" y="1410788"/>
            <a:ext cx="387216" cy="4214949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E8CD9FB-FE17-44A3-7436-23DDD4288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6865" r="14499" b="7123"/>
          <a:stretch/>
        </p:blipFill>
        <p:spPr>
          <a:xfrm>
            <a:off x="8109698" y="1410788"/>
            <a:ext cx="387216" cy="42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96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646E8E-5438-12E9-8A3C-F9D5A538D979}"/>
              </a:ext>
            </a:extLst>
          </p:cNvPr>
          <p:cNvSpPr txBox="1"/>
          <p:nvPr/>
        </p:nvSpPr>
        <p:spPr>
          <a:xfrm>
            <a:off x="1667163" y="2828835"/>
            <a:ext cx="885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/>
              <a:t>特別個案</a:t>
            </a:r>
            <a:r>
              <a:rPr lang="en-US" altLang="zh-TW" sz="7200"/>
              <a:t>(2019-09-20)</a:t>
            </a:r>
            <a:endParaRPr lang="zh-TW" altLang="en-US" sz="7200"/>
          </a:p>
        </p:txBody>
      </p:sp>
    </p:spTree>
    <p:extLst>
      <p:ext uri="{BB962C8B-B14F-4D97-AF65-F5344CB8AC3E}">
        <p14:creationId xmlns:p14="http://schemas.microsoft.com/office/powerpoint/2010/main" val="29357046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E7FEC38-D068-5F4C-67C5-4367B193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6" y="0"/>
            <a:ext cx="1178344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80D265-D4F9-B83B-76CD-8C9C4248F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4713" r="73474" b="3569"/>
          <a:stretch/>
        </p:blipFill>
        <p:spPr>
          <a:xfrm>
            <a:off x="4941454" y="397163"/>
            <a:ext cx="544945" cy="64608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F685AA-1277-9E84-7E01-FBB6E7DBA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0" t="4713" r="15856" b="3569"/>
          <a:stretch/>
        </p:blipFill>
        <p:spPr>
          <a:xfrm>
            <a:off x="10557156" y="397163"/>
            <a:ext cx="665018" cy="6460837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C16AE26A-71F0-8DB5-1674-3E651A43714C}"/>
              </a:ext>
            </a:extLst>
          </p:cNvPr>
          <p:cNvSpPr/>
          <p:nvPr/>
        </p:nvSpPr>
        <p:spPr>
          <a:xfrm>
            <a:off x="3657600" y="506846"/>
            <a:ext cx="628073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4BA68C65-3938-FEA6-43DB-0691C36E9679}"/>
              </a:ext>
            </a:extLst>
          </p:cNvPr>
          <p:cNvSpPr/>
          <p:nvPr/>
        </p:nvSpPr>
        <p:spPr>
          <a:xfrm>
            <a:off x="8608292" y="412748"/>
            <a:ext cx="544945" cy="642678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4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0D8C1CC6-29A2-3DD1-7FD9-46F52AED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3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6326992E-8E64-9995-7BF9-0A3734B1E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7546D29-4881-EB4B-008C-D624C69B7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4713" r="73474" b="3569"/>
          <a:stretch/>
        </p:blipFill>
        <p:spPr>
          <a:xfrm>
            <a:off x="4249685" y="1402082"/>
            <a:ext cx="356982" cy="42323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900765D-FAA6-26EE-19D4-D7E0DC054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0" t="4713" r="15856" b="3569"/>
          <a:stretch/>
        </p:blipFill>
        <p:spPr>
          <a:xfrm>
            <a:off x="7963693" y="1402082"/>
            <a:ext cx="435640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667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F9EA6B52-0489-345C-BC57-8E7988919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272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E8227128-8AED-678E-9FF0-01B51BDBE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AA8BBCE-E78F-F232-7F65-5814900A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4713" r="73474" b="3569"/>
          <a:stretch/>
        </p:blipFill>
        <p:spPr>
          <a:xfrm>
            <a:off x="4249685" y="1402082"/>
            <a:ext cx="356982" cy="42323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8C5153D-AEB5-0946-F70C-E2E660BFD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0" t="4713" r="15856" b="3569"/>
          <a:stretch/>
        </p:blipFill>
        <p:spPr>
          <a:xfrm>
            <a:off x="7963693" y="1402082"/>
            <a:ext cx="435640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343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 的圖片&#10;&#10;自動產生的描述">
            <a:extLst>
              <a:ext uri="{FF2B5EF4-FFF2-40B4-BE49-F238E27FC236}">
                <a16:creationId xmlns:a16="http://schemas.microsoft.com/office/drawing/2014/main" id="{DA60AF86-F0FE-0917-5977-5709175BB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5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A2C2B-EC24-8F8F-24EA-37EC81FE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None</a:t>
            </a:r>
            <a:r>
              <a:rPr lang="zh-TW" altLang="en-US" dirty="0"/>
              <a:t>換成</a:t>
            </a:r>
            <a:r>
              <a:rPr lang="en-US" altLang="zh-TW" dirty="0"/>
              <a:t>-999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4C2A568-26B9-038F-2F44-937843C2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497" y="3391609"/>
            <a:ext cx="3439005" cy="1219370"/>
          </a:xfrm>
        </p:spPr>
      </p:pic>
    </p:spTree>
    <p:extLst>
      <p:ext uri="{BB962C8B-B14F-4D97-AF65-F5344CB8AC3E}">
        <p14:creationId xmlns:p14="http://schemas.microsoft.com/office/powerpoint/2010/main" val="23574436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書寫用具 的圖片&#10;&#10;自動產生的描述">
            <a:extLst>
              <a:ext uri="{FF2B5EF4-FFF2-40B4-BE49-F238E27FC236}">
                <a16:creationId xmlns:a16="http://schemas.microsoft.com/office/drawing/2014/main" id="{3653BF42-678D-5F99-4669-F50728B8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CE0A8F2-EDF7-4BF1-CCA6-A4B51D466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4713" r="73474" b="3569"/>
          <a:stretch/>
        </p:blipFill>
        <p:spPr>
          <a:xfrm>
            <a:off x="4249685" y="1402082"/>
            <a:ext cx="356982" cy="42323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5F5F34-375F-628C-7959-4D0E1DFDA4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0" t="4713" r="15856" b="3569"/>
          <a:stretch/>
        </p:blipFill>
        <p:spPr>
          <a:xfrm>
            <a:off x="7963693" y="1402082"/>
            <a:ext cx="435640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52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F641780F-C9FA-165E-CCCE-90D859BC1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5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A760829-1597-6BF2-E23B-87A6CF37A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3D71DCE-8AE8-543C-1BF7-FA5488117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4713" r="73474" b="3569"/>
          <a:stretch/>
        </p:blipFill>
        <p:spPr>
          <a:xfrm>
            <a:off x="4249685" y="1402082"/>
            <a:ext cx="356982" cy="42323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BEBAA1-7406-31A2-FA4D-B7ECEDE2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0" t="4713" r="15856" b="3569"/>
          <a:stretch/>
        </p:blipFill>
        <p:spPr>
          <a:xfrm>
            <a:off x="7963693" y="1402082"/>
            <a:ext cx="435640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002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15349D-D1F8-B5BA-FFFA-C64A0115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647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DCC399B-6077-23C5-85D6-D00B54C4B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295AE62-49A8-8236-B550-AD454DD75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4713" r="73474" b="3569"/>
          <a:stretch/>
        </p:blipFill>
        <p:spPr>
          <a:xfrm>
            <a:off x="4249685" y="1402082"/>
            <a:ext cx="356982" cy="42323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E520A3-F0B4-D85A-2618-B21FF9D51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0" t="4713" r="15856" b="3569"/>
          <a:stretch/>
        </p:blipFill>
        <p:spPr>
          <a:xfrm>
            <a:off x="7963693" y="1402082"/>
            <a:ext cx="435640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882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5E06252C-4540-1B72-9A39-C3C9CA0B7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211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83E7B32-D2B7-409D-1BAC-BBF192B6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B20A8C8-E8EB-BB8B-D408-40F35417D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4713" r="73474" b="3569"/>
          <a:stretch/>
        </p:blipFill>
        <p:spPr>
          <a:xfrm>
            <a:off x="4249685" y="1402082"/>
            <a:ext cx="356982" cy="42323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E4304F-F1E7-0667-0D6C-84F8E784E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0" t="4713" r="15856" b="3569"/>
          <a:stretch/>
        </p:blipFill>
        <p:spPr>
          <a:xfrm>
            <a:off x="7963693" y="1402082"/>
            <a:ext cx="435640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020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91A91C-C8C9-4426-FB86-A427272DFE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跟陳奕樑資料比較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2FD9F43-8F9C-C188-7BAA-EA7E4B56D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0474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0337B9-874C-2745-5BEE-FFADADCE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8138"/>
          </a:xfrm>
        </p:spPr>
        <p:txBody>
          <a:bodyPr>
            <a:normAutofit/>
          </a:bodyPr>
          <a:lstStyle/>
          <a:p>
            <a:r>
              <a:rPr lang="en-US" altLang="zh-TW"/>
              <a:t>1/31</a:t>
            </a:r>
            <a:r>
              <a:rPr lang="zh-TW" altLang="en-US"/>
              <a:t> 資料型態相似度</a:t>
            </a:r>
            <a:r>
              <a:rPr lang="en-US" altLang="zh-TW"/>
              <a:t>?</a:t>
            </a:r>
            <a:endParaRPr lang="zh-TW" altLang="en-US"/>
          </a:p>
        </p:txBody>
      </p:sp>
      <p:pic>
        <p:nvPicPr>
          <p:cNvPr id="6" name="Picture 3" descr="D:\2017_0801_Lin\AviationSafetyCouncil\2020_project\20190131_091400.png">
            <a:extLst>
              <a:ext uri="{FF2B5EF4-FFF2-40B4-BE49-F238E27FC236}">
                <a16:creationId xmlns:a16="http://schemas.microsoft.com/office/drawing/2014/main" id="{9EE8FD39-6B73-9C2F-E519-5569C3926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8935" r="19341" b="6529"/>
          <a:stretch/>
        </p:blipFill>
        <p:spPr bwMode="auto">
          <a:xfrm>
            <a:off x="-30557" y="3582440"/>
            <a:ext cx="12222557" cy="32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 descr="一張含有 文字, 書寫用具, 信箋 的圖片&#10;&#10;自動產生的描述">
            <a:extLst>
              <a:ext uri="{FF2B5EF4-FFF2-40B4-BE49-F238E27FC236}">
                <a16:creationId xmlns:a16="http://schemas.microsoft.com/office/drawing/2014/main" id="{0A695315-8FF1-750F-6755-7C7D967D45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4" t="8537" r="25379" b="7657"/>
          <a:stretch/>
        </p:blipFill>
        <p:spPr>
          <a:xfrm>
            <a:off x="-714375" y="743655"/>
            <a:ext cx="12353925" cy="2828925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E49029B8-5797-6F42-705C-5F63E7334CB3}"/>
              </a:ext>
            </a:extLst>
          </p:cNvPr>
          <p:cNvSpPr/>
          <p:nvPr/>
        </p:nvSpPr>
        <p:spPr>
          <a:xfrm>
            <a:off x="4996873" y="2419927"/>
            <a:ext cx="6530110" cy="997328"/>
          </a:xfrm>
          <a:prstGeom prst="frame">
            <a:avLst>
              <a:gd name="adj1" fmla="val 2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框架 18">
            <a:extLst>
              <a:ext uri="{FF2B5EF4-FFF2-40B4-BE49-F238E27FC236}">
                <a16:creationId xmlns:a16="http://schemas.microsoft.com/office/drawing/2014/main" id="{4A463CD6-19C5-3923-2FE3-5A236DE7146F}"/>
              </a:ext>
            </a:extLst>
          </p:cNvPr>
          <p:cNvSpPr/>
          <p:nvPr/>
        </p:nvSpPr>
        <p:spPr>
          <a:xfrm>
            <a:off x="4632036" y="5643389"/>
            <a:ext cx="6530110" cy="997328"/>
          </a:xfrm>
          <a:prstGeom prst="frame">
            <a:avLst>
              <a:gd name="adj1" fmla="val 2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9C12172-27F5-3063-B13A-D890CE924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3" t="8378" r="17045" b="10376"/>
          <a:stretch/>
        </p:blipFill>
        <p:spPr>
          <a:xfrm>
            <a:off x="11526983" y="748138"/>
            <a:ext cx="377164" cy="28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98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:\2017_0801_Lin\AviationSafetyCouncil\2020_project\WRF_D3_V_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41" y="669418"/>
            <a:ext cx="4466364" cy="374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24000" y="0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WRF evaluated by LiDAR wind profiler  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國網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200cores:25h58s</a:t>
            </a:r>
            <a:endParaRPr lang="en-US" altLang="zh-TW" sz="28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case1</a:t>
            </a: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WRF </a:t>
            </a:r>
            <a:r>
              <a:rPr lang="en-US" altLang="zh-TW" sz="2400" dirty="0" err="1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v.s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 LiDAR</a:t>
            </a:r>
            <a:r>
              <a:rPr lang="en-US" altLang="zh-TW" sz="1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                  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wait:3d15h26m20s</a:t>
            </a:r>
            <a:endParaRPr lang="en-US" altLang="zh-TW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1" name="Picture 3" descr="D:\2017_0801_Lin\AviationSafetyCouncil\2020_project\20190131_09140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8935" r="19341" b="6529"/>
          <a:stretch/>
        </p:blipFill>
        <p:spPr bwMode="auto">
          <a:xfrm>
            <a:off x="1580375" y="4446040"/>
            <a:ext cx="9000085" cy="24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接點 3"/>
          <p:cNvCxnSpPr/>
          <p:nvPr/>
        </p:nvCxnSpPr>
        <p:spPr>
          <a:xfrm flipV="1">
            <a:off x="1824252" y="4191000"/>
            <a:ext cx="4862299" cy="3468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 flipV="1">
            <a:off x="7696201" y="4178301"/>
            <a:ext cx="2098345" cy="3459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95353" y="759371"/>
            <a:ext cx="864096" cy="3565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1896.0m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1698.9m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1510.3m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1334.7m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1171.3m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1019.7m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879.55m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750.18m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631.24m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522.38m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423.28m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333.69m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253.37m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182.13m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119.71m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65.90m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20.56m</a:t>
            </a:r>
          </a:p>
        </p:txBody>
      </p:sp>
      <p:sp>
        <p:nvSpPr>
          <p:cNvPr id="8" name="矩形 7"/>
          <p:cNvSpPr/>
          <p:nvPr/>
        </p:nvSpPr>
        <p:spPr>
          <a:xfrm>
            <a:off x="6456040" y="847725"/>
            <a:ext cx="1392560" cy="3466950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367808" y="4724400"/>
            <a:ext cx="1639127" cy="2108026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6" t="26779" r="37024" b="15185"/>
          <a:stretch/>
        </p:blipFill>
        <p:spPr bwMode="auto">
          <a:xfrm>
            <a:off x="1580374" y="2542360"/>
            <a:ext cx="2054088" cy="18025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1897097" y="2608863"/>
            <a:ext cx="990089" cy="4055599"/>
          </a:xfrm>
          <a:prstGeom prst="straightConnector1">
            <a:avLst/>
          </a:prstGeom>
          <a:ln w="25400" cmpd="sng">
            <a:solidFill>
              <a:srgbClr val="00B0F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2596852" y="2710773"/>
            <a:ext cx="2281819" cy="3959299"/>
          </a:xfrm>
          <a:prstGeom prst="straightConnector1">
            <a:avLst/>
          </a:prstGeom>
          <a:ln w="25400" cmpd="sng">
            <a:solidFill>
              <a:srgbClr val="00B0F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288881" y="3202678"/>
            <a:ext cx="2516174" cy="3441566"/>
          </a:xfrm>
          <a:prstGeom prst="straightConnector1">
            <a:avLst/>
          </a:prstGeom>
          <a:ln w="25400" cmpd="sng">
            <a:solidFill>
              <a:srgbClr val="00B0F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496424" y="220928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松山機場地面觀測站</a:t>
            </a:r>
          </a:p>
        </p:txBody>
      </p:sp>
    </p:spTree>
    <p:extLst>
      <p:ext uri="{BB962C8B-B14F-4D97-AF65-F5344CB8AC3E}">
        <p14:creationId xmlns:p14="http://schemas.microsoft.com/office/powerpoint/2010/main" val="63529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BEFBC-C69C-6BE3-E0A1-FCAB8E70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FD66B-E1CC-C29B-D464-5AE48E89A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0DBDC6-94D2-BA5A-A582-0ABC7BE4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0169237" y="365125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402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信箋 的圖片&#10;&#10;自動產生的描述">
            <a:extLst>
              <a:ext uri="{FF2B5EF4-FFF2-40B4-BE49-F238E27FC236}">
                <a16:creationId xmlns:a16="http://schemas.microsoft.com/office/drawing/2014/main" id="{7B94225A-4A3B-CFC6-D2BA-9E2C334D5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4" t="8537" r="25379" b="7657"/>
          <a:stretch/>
        </p:blipFill>
        <p:spPr>
          <a:xfrm>
            <a:off x="1120139" y="4344917"/>
            <a:ext cx="9067801" cy="2513083"/>
          </a:xfrm>
          <a:prstGeom prst="rect">
            <a:avLst/>
          </a:prstGeom>
        </p:spPr>
      </p:pic>
      <p:pic>
        <p:nvPicPr>
          <p:cNvPr id="2052" name="Picture 4" descr="D:\2017_0801_Lin\AviationSafetyCouncil\2020_project\WRF_D3_V_profi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41" y="669418"/>
            <a:ext cx="4466364" cy="374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24000" y="0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WRF evaluated by LiDAR wind profiler  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國網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200cores:25h58s</a:t>
            </a:r>
            <a:endParaRPr lang="en-US" altLang="zh-TW" sz="28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case1</a:t>
            </a: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WRF </a:t>
            </a:r>
            <a:r>
              <a:rPr lang="en-US" altLang="zh-TW" sz="2400" dirty="0" err="1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v.s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 LiDAR</a:t>
            </a:r>
            <a:r>
              <a:rPr lang="en-US" altLang="zh-TW" sz="1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                  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wait:3d15h26m20s</a:t>
            </a:r>
            <a:endParaRPr lang="en-US" altLang="zh-TW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 flipV="1">
            <a:off x="1699260" y="4191000"/>
            <a:ext cx="4987291" cy="2270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 flipH="1" flipV="1">
            <a:off x="7696201" y="4178301"/>
            <a:ext cx="2362199" cy="2397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95353" y="759371"/>
            <a:ext cx="864096" cy="3565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1896.0m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1698.9m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1510.3m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1334.7m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1171.3m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1019.7m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879.55m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750.18m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631.24m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522.38m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423.28m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333.69m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253.37m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182.13m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119.71m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65.90m</a:t>
            </a:r>
          </a:p>
          <a:p>
            <a:pPr>
              <a:lnSpc>
                <a:spcPts val="16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20.56m</a:t>
            </a:r>
          </a:p>
        </p:txBody>
      </p:sp>
      <p:sp>
        <p:nvSpPr>
          <p:cNvPr id="8" name="矩形 7"/>
          <p:cNvSpPr/>
          <p:nvPr/>
        </p:nvSpPr>
        <p:spPr>
          <a:xfrm>
            <a:off x="6456040" y="847725"/>
            <a:ext cx="1392560" cy="3466950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367808" y="4724400"/>
            <a:ext cx="1639127" cy="210802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6" t="26779" r="37024" b="15185"/>
          <a:stretch/>
        </p:blipFill>
        <p:spPr bwMode="auto">
          <a:xfrm>
            <a:off x="1580374" y="2542360"/>
            <a:ext cx="2054088" cy="18025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1897097" y="2608863"/>
            <a:ext cx="990089" cy="4055599"/>
          </a:xfrm>
          <a:prstGeom prst="straightConnector1">
            <a:avLst/>
          </a:prstGeom>
          <a:ln w="25400" cmpd="sng">
            <a:solidFill>
              <a:srgbClr val="FF000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2596852" y="2710773"/>
            <a:ext cx="2281819" cy="3959299"/>
          </a:xfrm>
          <a:prstGeom prst="straightConnector1">
            <a:avLst/>
          </a:prstGeom>
          <a:ln w="25400" cmpd="sng">
            <a:solidFill>
              <a:srgbClr val="FF000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288881" y="3202678"/>
            <a:ext cx="2516174" cy="3441566"/>
          </a:xfrm>
          <a:prstGeom prst="straightConnector1">
            <a:avLst/>
          </a:prstGeom>
          <a:ln w="25400" cmpd="sng">
            <a:solidFill>
              <a:srgbClr val="FF000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496424" y="220928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松山機場地面觀測站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B7522AB-E23A-E4DA-694C-0C4E7A68A2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3" t="8378" r="17045" b="10376"/>
          <a:stretch/>
        </p:blipFill>
        <p:spPr>
          <a:xfrm>
            <a:off x="10294903" y="4108541"/>
            <a:ext cx="377164" cy="28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308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2017_0801_Lin\AviationSafetyCouncil\2020_project\case2_2019_0420\20190420_080000.png">
            <a:extLst>
              <a:ext uri="{FF2B5EF4-FFF2-40B4-BE49-F238E27FC236}">
                <a16:creationId xmlns:a16="http://schemas.microsoft.com/office/drawing/2014/main" id="{03084D78-2E3D-97CF-A97A-748E783FA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2802" r="1039" b="3251"/>
          <a:stretch/>
        </p:blipFill>
        <p:spPr bwMode="auto">
          <a:xfrm>
            <a:off x="0" y="3592945"/>
            <a:ext cx="12183399" cy="32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4D38B4-A6F8-9AF5-D6A5-BA1D5FE77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 t="8351" r="25266" b="8017"/>
          <a:stretch/>
        </p:blipFill>
        <p:spPr>
          <a:xfrm>
            <a:off x="-404813" y="541009"/>
            <a:ext cx="12077701" cy="30479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47C11F0-BA09-D294-AB1C-E700123B58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3" t="8378" r="17045" b="10376"/>
          <a:stretch/>
        </p:blipFill>
        <p:spPr>
          <a:xfrm>
            <a:off x="11526983" y="748138"/>
            <a:ext cx="377164" cy="28176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964E7AD6-050E-8376-DAF4-5C2146BC4317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8564418" cy="748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4/20</a:t>
            </a:r>
            <a:r>
              <a:rPr lang="zh-TW" altLang="en-US"/>
              <a:t> 資料型態相似度</a:t>
            </a:r>
            <a:r>
              <a:rPr lang="en-US" altLang="zh-TW"/>
              <a:t>?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52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524000" y="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WRF evaluated by LiDAR wind profiler  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國網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200cores:24h09s</a:t>
            </a:r>
            <a:endParaRPr lang="en-US" altLang="zh-TW" sz="28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case2: 2019 4/20 09:00 UTC (</a:t>
            </a:r>
            <a:r>
              <a:rPr lang="en-US" altLang="zh-TW" sz="2400" dirty="0" err="1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ini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.:</a:t>
            </a: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4/20 00Z)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wait:6d13h15m07s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</a:p>
        </p:txBody>
      </p:sp>
      <p:pic>
        <p:nvPicPr>
          <p:cNvPr id="1026" name="Picture 2" descr="D:\2017_0801_Lin\AviationSafetyCouncil\2020_project\case2_2019_0420\20190420_08000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2802" r="1039" b="3251"/>
          <a:stretch/>
        </p:blipFill>
        <p:spPr bwMode="auto">
          <a:xfrm>
            <a:off x="1533526" y="4403625"/>
            <a:ext cx="9134597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2017_0801_Lin\AviationSafetyCouncil\2020_project\case2_2019_0420\WRF_D3_V_profi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71" y="900000"/>
            <a:ext cx="4082796" cy="342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870451" y="936589"/>
            <a:ext cx="792088" cy="335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1927.8m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1727.9m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1536.5m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1358.3m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1192.6m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1038.9m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896.8m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765.6m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645.0m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534.4m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433.6m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342.4m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260.2m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187.1m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122.9m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67.6m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21.1m</a:t>
            </a:r>
          </a:p>
        </p:txBody>
      </p:sp>
      <p:cxnSp>
        <p:nvCxnSpPr>
          <p:cNvPr id="7" name="直線接點 6"/>
          <p:cNvCxnSpPr/>
          <p:nvPr/>
        </p:nvCxnSpPr>
        <p:spPr>
          <a:xfrm flipV="1">
            <a:off x="1790701" y="4217158"/>
            <a:ext cx="6311521" cy="26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 flipV="1">
            <a:off x="9037094" y="4217158"/>
            <a:ext cx="830809" cy="2881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174707" y="1772816"/>
            <a:ext cx="936104" cy="2475184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279576" y="5301208"/>
            <a:ext cx="936104" cy="153655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460832"/>
            <a:ext cx="4344316" cy="218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>
            <a:off x="3220264" y="2052741"/>
            <a:ext cx="614981" cy="4561232"/>
          </a:xfrm>
          <a:prstGeom prst="straightConnector1">
            <a:avLst/>
          </a:prstGeom>
          <a:ln w="25400" cmpd="sng">
            <a:solidFill>
              <a:srgbClr val="00B0F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1809751" y="2010048"/>
            <a:ext cx="862957" cy="4657452"/>
          </a:xfrm>
          <a:prstGeom prst="straightConnector1">
            <a:avLst/>
          </a:prstGeom>
          <a:ln w="25400" cmpd="sng">
            <a:solidFill>
              <a:srgbClr val="00B0F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785395" y="2514776"/>
            <a:ext cx="2051299" cy="4090740"/>
          </a:xfrm>
          <a:prstGeom prst="straightConnector1">
            <a:avLst/>
          </a:prstGeom>
          <a:ln w="25400" cmpd="sng">
            <a:solidFill>
              <a:srgbClr val="00B0F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611041" y="121603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松山機場地面觀測站</a:t>
            </a:r>
          </a:p>
        </p:txBody>
      </p:sp>
    </p:spTree>
    <p:extLst>
      <p:ext uri="{BB962C8B-B14F-4D97-AF65-F5344CB8AC3E}">
        <p14:creationId xmlns:p14="http://schemas.microsoft.com/office/powerpoint/2010/main" val="38004676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86D7F29A-1B39-27A3-3B6F-AD6EBB3AA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 t="8351" r="25266" b="8017"/>
          <a:stretch/>
        </p:blipFill>
        <p:spPr>
          <a:xfrm>
            <a:off x="1409699" y="4672680"/>
            <a:ext cx="8893175" cy="218531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524000" y="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WRF evaluated by LiDAR wind profiler  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國網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200cores:24h09s</a:t>
            </a:r>
            <a:endParaRPr lang="en-US" altLang="zh-TW" sz="28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case2: 2019 4/20 09:00 UTC (</a:t>
            </a:r>
            <a:r>
              <a:rPr lang="en-US" altLang="zh-TW" sz="2400" dirty="0" err="1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ini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.:</a:t>
            </a: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4/20 00Z)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wait:6d13h15m07s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</a:p>
        </p:txBody>
      </p:sp>
      <p:pic>
        <p:nvPicPr>
          <p:cNvPr id="1027" name="Picture 3" descr="D:\2017_0801_Lin\AviationSafetyCouncil\2020_project\case2_2019_0420\WRF_D3_V_profi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71" y="900000"/>
            <a:ext cx="4082796" cy="342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870451" y="936589"/>
            <a:ext cx="792088" cy="335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1927.8m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1727.9m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1536.5m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1358.3m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1192.6m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1038.9m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896.8m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765.6m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645.0m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534.4m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433.6m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342.4m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260.2m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187.1m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122.9m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67.6m</a:t>
            </a:r>
          </a:p>
          <a:p>
            <a:pPr>
              <a:lnSpc>
                <a:spcPts val="1500"/>
              </a:lnSpc>
            </a:pPr>
            <a:r>
              <a:rPr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21.1m</a:t>
            </a:r>
          </a:p>
        </p:txBody>
      </p:sp>
      <p:cxnSp>
        <p:nvCxnSpPr>
          <p:cNvPr id="7" name="直線接點 6"/>
          <p:cNvCxnSpPr>
            <a:cxnSpLocks/>
          </p:cNvCxnSpPr>
          <p:nvPr/>
        </p:nvCxnSpPr>
        <p:spPr>
          <a:xfrm flipV="1">
            <a:off x="2241229" y="4217158"/>
            <a:ext cx="5860993" cy="5326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cxnSpLocks/>
          </p:cNvCxnSpPr>
          <p:nvPr/>
        </p:nvCxnSpPr>
        <p:spPr>
          <a:xfrm flipH="1" flipV="1">
            <a:off x="9037094" y="4217158"/>
            <a:ext cx="907006" cy="5377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174707" y="1772816"/>
            <a:ext cx="936104" cy="2475184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279576" y="5301208"/>
            <a:ext cx="936104" cy="153655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460832"/>
            <a:ext cx="4344316" cy="218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>
            <a:off x="3220264" y="2052741"/>
            <a:ext cx="614981" cy="4561232"/>
          </a:xfrm>
          <a:prstGeom prst="straightConnector1">
            <a:avLst/>
          </a:prstGeom>
          <a:ln w="25400" cmpd="sng">
            <a:solidFill>
              <a:srgbClr val="FF000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1809751" y="2010048"/>
            <a:ext cx="862957" cy="4657452"/>
          </a:xfrm>
          <a:prstGeom prst="straightConnector1">
            <a:avLst/>
          </a:prstGeom>
          <a:ln w="25400" cmpd="sng">
            <a:solidFill>
              <a:srgbClr val="FF000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785395" y="2514776"/>
            <a:ext cx="2051299" cy="4090740"/>
          </a:xfrm>
          <a:prstGeom prst="straightConnector1">
            <a:avLst/>
          </a:prstGeom>
          <a:ln w="25400" cmpd="sng">
            <a:solidFill>
              <a:srgbClr val="FF0000"/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611041" y="121603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松山機場地面觀測站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F10B9B1-85E8-7ED7-DCCD-27B5A3E04D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3" t="8378" r="17045" b="10376"/>
          <a:stretch/>
        </p:blipFill>
        <p:spPr>
          <a:xfrm>
            <a:off x="10593719" y="3849857"/>
            <a:ext cx="377164" cy="28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19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041370-B8CB-0A66-1371-357DBB578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松山</a:t>
            </a:r>
            <a:r>
              <a:rPr lang="en-US" altLang="zh-TW"/>
              <a:t>lidar </a:t>
            </a:r>
            <a:r>
              <a:rPr lang="zh-TW" altLang="en-US"/>
              <a:t>風切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49F791-5142-5508-B71E-0591170EA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8500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6B1BC71-E782-694E-12A7-8E2923C334C3}"/>
              </a:ext>
            </a:extLst>
          </p:cNvPr>
          <p:cNvSpPr txBox="1"/>
          <p:nvPr/>
        </p:nvSpPr>
        <p:spPr>
          <a:xfrm>
            <a:off x="1583747" y="1491733"/>
            <a:ext cx="8414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+mj-ea"/>
                <a:ea typeface="+mj-ea"/>
              </a:rPr>
              <a:t>資料</a:t>
            </a:r>
            <a:r>
              <a:rPr lang="zh-TW" altLang="en-US" sz="2800">
                <a:latin typeface="+mj-ea"/>
                <a:ea typeface="+mj-ea"/>
              </a:rPr>
              <a:t>修改</a:t>
            </a:r>
            <a:r>
              <a:rPr lang="en-US" altLang="zh-TW" sz="2800">
                <a:latin typeface="+mj-ea"/>
                <a:ea typeface="+mj-ea"/>
              </a:rPr>
              <a:t>:</a:t>
            </a:r>
          </a:p>
          <a:p>
            <a:endParaRPr lang="en-US" altLang="zh-TW" sz="28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>
                <a:latin typeface="+mj-ea"/>
                <a:ea typeface="+mj-ea"/>
              </a:rPr>
              <a:t>應有</a:t>
            </a:r>
            <a:r>
              <a:rPr lang="zh-TW" altLang="en-US" sz="2000" dirty="0">
                <a:latin typeface="+mj-ea"/>
                <a:ea typeface="+mj-ea"/>
              </a:rPr>
              <a:t>資料 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365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筆</a:t>
            </a:r>
            <a:endParaRPr lang="en-US" altLang="zh-TW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實際資料 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315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筆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包含檔案損毀以及空白資料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j-ea"/>
                <a:ea typeface="+mj-ea"/>
              </a:rPr>
              <a:t>高度異常資料 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3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筆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(6/6,6/7,10/11)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latin typeface="+mj-ea"/>
                <a:ea typeface="+mj-ea"/>
                <a:sym typeface="Wingdings" panose="05000000000000000000" pitchFamily="2" charset="2"/>
              </a:rPr>
              <a:t>#</a:t>
            </a:r>
            <a:r>
              <a:rPr lang="zh-TW" altLang="en-US" sz="2000" dirty="0">
                <a:latin typeface="+mj-ea"/>
                <a:ea typeface="+mj-ea"/>
                <a:sym typeface="Wingdings" panose="05000000000000000000" pitchFamily="2" charset="2"/>
              </a:rPr>
              <a:t>都已</a:t>
            </a:r>
            <a:r>
              <a:rPr lang="zh-TW" altLang="en-US" sz="2000">
                <a:latin typeface="+mj-ea"/>
                <a:ea typeface="+mj-ea"/>
                <a:sym typeface="Wingdings" panose="05000000000000000000" pitchFamily="2" charset="2"/>
              </a:rPr>
              <a:t>處理完畢</a:t>
            </a:r>
            <a:endParaRPr lang="en-US" altLang="zh-TW" sz="2000">
              <a:latin typeface="+mj-ea"/>
              <a:ea typeface="+mj-ea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>
              <a:latin typeface="+mj-ea"/>
              <a:ea typeface="+mj-ea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>
                <a:latin typeface="+mj-ea"/>
                <a:ea typeface="+mj-ea"/>
              </a:rPr>
              <a:t>風切總資料個數</a:t>
            </a:r>
            <a:r>
              <a:rPr lang="en-US" altLang="zh-TW" sz="2000">
                <a:latin typeface="+mj-ea"/>
                <a:ea typeface="+mj-ea"/>
              </a:rPr>
              <a:t>:1,815,943</a:t>
            </a:r>
            <a:r>
              <a:rPr lang="zh-TW" altLang="en-US" sz="2000">
                <a:latin typeface="+mj-ea"/>
                <a:ea typeface="+mj-ea"/>
              </a:rPr>
              <a:t>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06536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D8D032-C7B2-1A9A-4B7D-38688F9B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36"/>
            <a:ext cx="12192000" cy="571778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C6B6747-15FD-1B52-B39A-9D50A6D98121}"/>
              </a:ext>
            </a:extLst>
          </p:cNvPr>
          <p:cNvSpPr txBox="1"/>
          <p:nvPr/>
        </p:nvSpPr>
        <p:spPr>
          <a:xfrm>
            <a:off x="2733964" y="283782"/>
            <a:ext cx="668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將全部資料畫圖 發現極大值確實存在</a:t>
            </a:r>
            <a:endParaRPr lang="en-US" altLang="zh-TW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C0608D-4C8E-7D91-58DC-EBB87B27FFB3}"/>
              </a:ext>
            </a:extLst>
          </p:cNvPr>
          <p:cNvSpPr txBox="1"/>
          <p:nvPr/>
        </p:nvSpPr>
        <p:spPr>
          <a:xfrm>
            <a:off x="8529638" y="1463159"/>
            <a:ext cx="2538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>
                <a:latin typeface="+mj-ea"/>
                <a:ea typeface="+mj-ea"/>
              </a:rPr>
              <a:t>總資料量：</a:t>
            </a:r>
            <a:r>
              <a:rPr lang="en-US" altLang="zh-TW" sz="1800">
                <a:latin typeface="+mj-ea"/>
                <a:ea typeface="+mj-ea"/>
              </a:rPr>
              <a:t>1,815,943</a:t>
            </a:r>
            <a:r>
              <a:rPr lang="zh-TW" altLang="en-US" sz="1800">
                <a:latin typeface="+mj-ea"/>
                <a:ea typeface="+mj-ea"/>
              </a:rPr>
              <a:t>筆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454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C868806-0B35-AD4A-A690-F5344DECBD06}"/>
              </a:ext>
            </a:extLst>
          </p:cNvPr>
          <p:cNvSpPr txBox="1"/>
          <p:nvPr/>
        </p:nvSpPr>
        <p:spPr>
          <a:xfrm>
            <a:off x="7176654" y="895927"/>
            <a:ext cx="28170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m/s /30m          *100</a:t>
            </a:r>
          </a:p>
          <a:p>
            <a:r>
              <a:rPr lang="en-US" altLang="zh-TW" sz="16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&lt;2      light    &lt;6.67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2-2.4</a:t>
            </a:r>
          </a:p>
          <a:p>
            <a:r>
              <a:rPr lang="en-US" altLang="zh-TW" sz="16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2.4-4   moderate 8-13.33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4-4.5</a:t>
            </a:r>
          </a:p>
          <a:p>
            <a:r>
              <a:rPr lang="en-US" altLang="zh-TW" sz="1600" dirty="0">
                <a:solidFill>
                  <a:srgbClr val="FFCC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4.5-6   strong   15-20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&gt;6      severe   20</a:t>
            </a:r>
          </a:p>
          <a:p>
            <a:endParaRPr lang="en-US" altLang="zh-TW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38E0C3C-C73E-7BC1-DC27-A13C9D1EA7DD}"/>
              </a:ext>
            </a:extLst>
          </p:cNvPr>
          <p:cNvGraphicFramePr>
            <a:graphicFrameLocks noGrp="1"/>
          </p:cNvGraphicFramePr>
          <p:nvPr/>
        </p:nvGraphicFramePr>
        <p:xfrm>
          <a:off x="817707" y="1124527"/>
          <a:ext cx="49879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642">
                  <a:extLst>
                    <a:ext uri="{9D8B030D-6E8A-4147-A177-3AD203B41FA5}">
                      <a16:colId xmlns:a16="http://schemas.microsoft.com/office/drawing/2014/main" val="1686187625"/>
                    </a:ext>
                  </a:extLst>
                </a:gridCol>
                <a:gridCol w="1662642">
                  <a:extLst>
                    <a:ext uri="{9D8B030D-6E8A-4147-A177-3AD203B41FA5}">
                      <a16:colId xmlns:a16="http://schemas.microsoft.com/office/drawing/2014/main" val="1446900659"/>
                    </a:ext>
                  </a:extLst>
                </a:gridCol>
                <a:gridCol w="1662642">
                  <a:extLst>
                    <a:ext uri="{9D8B030D-6E8A-4147-A177-3AD203B41FA5}">
                      <a16:colId xmlns:a16="http://schemas.microsoft.com/office/drawing/2014/main" val="2295566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Information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風切最大值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風切最小值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87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Top 10%(PR90)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5.466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0.04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0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Top 1%(PR99)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5.466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0.089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284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558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FCCA4B4A-717E-1D31-5E7F-D8B594015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06"/>
            <a:ext cx="8639175" cy="446881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F4813450-CEF4-F74A-8175-AD213551C177}"/>
              </a:ext>
            </a:extLst>
          </p:cNvPr>
          <p:cNvSpPr txBox="1"/>
          <p:nvPr/>
        </p:nvSpPr>
        <p:spPr>
          <a:xfrm>
            <a:off x="867639" y="800854"/>
            <a:ext cx="265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每日出現</a:t>
            </a:r>
            <a:r>
              <a:rPr lang="en-US" altLang="zh-TW" dirty="0"/>
              <a:t>’</a:t>
            </a:r>
            <a:r>
              <a:rPr lang="zh-TW" altLang="en-US" u="sng" dirty="0"/>
              <a:t>強風切</a:t>
            </a:r>
            <a:r>
              <a:rPr lang="en-US" altLang="zh-TW" dirty="0"/>
              <a:t>’ </a:t>
            </a:r>
            <a:r>
              <a:rPr lang="zh-TW" altLang="en-US" dirty="0"/>
              <a:t>的次數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A022EB9-865B-C159-DEE7-CF536C2C0B90}"/>
              </a:ext>
            </a:extLst>
          </p:cNvPr>
          <p:cNvSpPr txBox="1"/>
          <p:nvPr/>
        </p:nvSpPr>
        <p:spPr>
          <a:xfrm>
            <a:off x="2594841" y="1136600"/>
            <a:ext cx="360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定義為數值</a:t>
            </a:r>
            <a:r>
              <a:rPr lang="en-US" altLang="zh-TW" dirty="0">
                <a:solidFill>
                  <a:srgbClr val="FF0000"/>
                </a:solidFill>
              </a:rPr>
              <a:t>PR90</a:t>
            </a:r>
            <a:r>
              <a:rPr lang="zh-TW" altLang="en-US" dirty="0"/>
              <a:t>以上的風切個數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9A19DC4-2294-5A0E-3286-66A6A25603C9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2345459" y="1170186"/>
            <a:ext cx="249382" cy="15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7601781-1F19-ACA3-0257-B3719B9D10A7}"/>
              </a:ext>
            </a:extLst>
          </p:cNvPr>
          <p:cNvCxnSpPr>
            <a:cxnSpLocks/>
          </p:cNvCxnSpPr>
          <p:nvPr/>
        </p:nvCxnSpPr>
        <p:spPr>
          <a:xfrm flipH="1">
            <a:off x="7000875" y="351499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015EFCD-5018-BA8D-AC45-283335FCE7E7}"/>
              </a:ext>
            </a:extLst>
          </p:cNvPr>
          <p:cNvSpPr txBox="1"/>
          <p:nvPr/>
        </p:nvSpPr>
        <p:spPr>
          <a:xfrm>
            <a:off x="7403811" y="216530"/>
            <a:ext cx="1943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/>
              <a:t>12/13</a:t>
            </a:r>
            <a:r>
              <a:rPr lang="zh-TW" altLang="en-US" sz="1100"/>
              <a:t>後無資料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7766A47-0511-14D2-F450-28B68FD4F251}"/>
              </a:ext>
            </a:extLst>
          </p:cNvPr>
          <p:cNvSpPr txBox="1"/>
          <p:nvPr/>
        </p:nvSpPr>
        <p:spPr>
          <a:xfrm>
            <a:off x="6724650" y="757743"/>
            <a:ext cx="1047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/>
              <a:t>(3087</a:t>
            </a:r>
            <a:r>
              <a:rPr lang="zh-TW" altLang="en-US" sz="1200"/>
              <a:t>次</a:t>
            </a:r>
            <a:r>
              <a:rPr lang="en-US" altLang="zh-TW" sz="1200"/>
              <a:t>)</a:t>
            </a:r>
            <a:endParaRPr lang="zh-TW" altLang="en-US" sz="120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ABFF22C-36E0-59B0-6FB8-4E291AC7AF0D}"/>
              </a:ext>
            </a:extLst>
          </p:cNvPr>
          <p:cNvSpPr txBox="1"/>
          <p:nvPr/>
        </p:nvSpPr>
        <p:spPr>
          <a:xfrm>
            <a:off x="8839635" y="809532"/>
            <a:ext cx="3053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單日理想資料量 ：</a:t>
            </a:r>
            <a:endParaRPr lang="en-US" altLang="zh-TW"/>
          </a:p>
          <a:p>
            <a:r>
              <a:rPr lang="en-US" altLang="zh-TW"/>
              <a:t>24(</a:t>
            </a:r>
            <a:r>
              <a:rPr lang="zh-TW" altLang="en-US"/>
              <a:t>小時</a:t>
            </a:r>
            <a:r>
              <a:rPr lang="en-US" altLang="zh-TW"/>
              <a:t>)</a:t>
            </a:r>
            <a:r>
              <a:rPr lang="zh-TW" altLang="en-US"/>
              <a:t>*</a:t>
            </a:r>
            <a:r>
              <a:rPr lang="en-US" altLang="zh-TW"/>
              <a:t>60(</a:t>
            </a:r>
            <a:r>
              <a:rPr lang="zh-TW" altLang="en-US"/>
              <a:t>分鐘</a:t>
            </a:r>
            <a:r>
              <a:rPr lang="en-US" altLang="zh-TW"/>
              <a:t>)</a:t>
            </a:r>
            <a:r>
              <a:rPr lang="zh-TW" altLang="en-US"/>
              <a:t>*</a:t>
            </a:r>
            <a:r>
              <a:rPr lang="en-US" altLang="zh-TW"/>
              <a:t>62(</a:t>
            </a:r>
            <a:r>
              <a:rPr lang="zh-TW" altLang="en-US"/>
              <a:t>高度資料</a:t>
            </a:r>
            <a:r>
              <a:rPr lang="en-US" altLang="zh-TW"/>
              <a:t>)</a:t>
            </a:r>
            <a:r>
              <a:rPr lang="zh-TW" altLang="en-US"/>
              <a:t> </a:t>
            </a:r>
            <a:r>
              <a:rPr lang="en-US" altLang="zh-TW"/>
              <a:t>==89,280(</a:t>
            </a:r>
            <a:r>
              <a:rPr lang="zh-TW" altLang="en-US"/>
              <a:t>筆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23514CE-0713-B917-CFC2-728D1DF75583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972BC3-3B99-AFA0-8FF9-477E79D1F694}"/>
              </a:ext>
            </a:extLst>
          </p:cNvPr>
          <p:cNvSpPr txBox="1"/>
          <p:nvPr/>
        </p:nvSpPr>
        <p:spPr>
          <a:xfrm>
            <a:off x="8839635" y="1920132"/>
            <a:ext cx="272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12/06</a:t>
            </a:r>
            <a:r>
              <a:rPr lang="zh-TW" altLang="en-US"/>
              <a:t>資料量</a:t>
            </a:r>
            <a:r>
              <a:rPr lang="en-US" altLang="zh-TW"/>
              <a:t>(3087</a:t>
            </a:r>
            <a:r>
              <a:rPr lang="zh-TW" altLang="en-US"/>
              <a:t>筆</a:t>
            </a:r>
            <a:r>
              <a:rPr lang="en-US" altLang="zh-TW"/>
              <a:t>)</a:t>
            </a:r>
            <a:r>
              <a:rPr lang="en-US" altLang="zh-TW">
                <a:sym typeface="Wingdings" panose="05000000000000000000" pitchFamily="2" charset="2"/>
              </a:rPr>
              <a:t></a:t>
            </a:r>
          </a:p>
          <a:p>
            <a:r>
              <a:rPr lang="en-US" altLang="zh-TW">
                <a:sym typeface="Wingdings" panose="05000000000000000000" pitchFamily="2" charset="2"/>
              </a:rPr>
              <a:t>3087/89,280 = 0.035&lt;0.1</a:t>
            </a:r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0DFE96C-4B09-CB4F-8B6B-F531E20C77A8}"/>
              </a:ext>
            </a:extLst>
          </p:cNvPr>
          <p:cNvSpPr txBox="1"/>
          <p:nvPr/>
        </p:nvSpPr>
        <p:spPr>
          <a:xfrm>
            <a:off x="718111" y="5503148"/>
            <a:ext cx="272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PR90</a:t>
            </a:r>
            <a:r>
              <a:rPr lang="zh-TW" altLang="en-US"/>
              <a:t>資料量 </a:t>
            </a:r>
            <a:r>
              <a:rPr lang="en-US" altLang="zh-TW"/>
              <a:t>=181,594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3416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CE6BC1C8-599E-3F50-162C-203DB210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101"/>
            <a:ext cx="8258175" cy="4305512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4299429E-CDEB-F8A8-2615-2E181F6EB61C}"/>
              </a:ext>
            </a:extLst>
          </p:cNvPr>
          <p:cNvGrpSpPr/>
          <p:nvPr/>
        </p:nvGrpSpPr>
        <p:grpSpPr>
          <a:xfrm>
            <a:off x="662995" y="816805"/>
            <a:ext cx="5329384" cy="705078"/>
            <a:chOff x="891595" y="921580"/>
            <a:chExt cx="5329384" cy="705078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4813450-CEF4-F74A-8175-AD213551C177}"/>
                </a:ext>
              </a:extLst>
            </p:cNvPr>
            <p:cNvSpPr txBox="1"/>
            <p:nvPr/>
          </p:nvSpPr>
          <p:spPr>
            <a:xfrm>
              <a:off x="891595" y="921580"/>
              <a:ext cx="2650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每月出現</a:t>
              </a:r>
              <a:r>
                <a:rPr lang="en-US" altLang="zh-TW" dirty="0"/>
                <a:t>’</a:t>
              </a:r>
              <a:r>
                <a:rPr lang="zh-TW" altLang="en-US" u="sng" dirty="0"/>
                <a:t>強風切</a:t>
              </a:r>
              <a:r>
                <a:rPr lang="en-US" altLang="zh-TW" dirty="0"/>
                <a:t>’ </a:t>
              </a:r>
              <a:r>
                <a:rPr lang="zh-TW" altLang="en-US" dirty="0"/>
                <a:t>的次數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A022EB9-865B-C159-DEE7-CF536C2C0B90}"/>
                </a:ext>
              </a:extLst>
            </p:cNvPr>
            <p:cNvSpPr txBox="1"/>
            <p:nvPr/>
          </p:nvSpPr>
          <p:spPr>
            <a:xfrm>
              <a:off x="2618797" y="1257326"/>
              <a:ext cx="3602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定義為數值</a:t>
              </a:r>
              <a:r>
                <a:rPr lang="en-US" altLang="zh-TW" dirty="0">
                  <a:solidFill>
                    <a:srgbClr val="FF0000"/>
                  </a:solidFill>
                </a:rPr>
                <a:t>PR99</a:t>
              </a:r>
              <a:r>
                <a:rPr lang="zh-TW" altLang="en-US" dirty="0"/>
                <a:t>以上的風切個數</a:t>
              </a: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09A19DC4-2294-5A0E-3286-66A6A25603C9}"/>
                </a:ext>
              </a:extLst>
            </p:cNvPr>
            <p:cNvCxnSpPr>
              <a:stCxn id="25" idx="1"/>
            </p:cNvCxnSpPr>
            <p:nvPr/>
          </p:nvCxnSpPr>
          <p:spPr>
            <a:xfrm flipH="1" flipV="1">
              <a:off x="2369415" y="1290912"/>
              <a:ext cx="249382" cy="151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572758-ECCD-ECF4-C74C-BB58BE217D39}"/>
              </a:ext>
            </a:extLst>
          </p:cNvPr>
          <p:cNvSpPr txBox="1"/>
          <p:nvPr/>
        </p:nvSpPr>
        <p:spPr>
          <a:xfrm>
            <a:off x="8791864" y="582602"/>
            <a:ext cx="3053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單日理想資料量 ：</a:t>
            </a:r>
            <a:endParaRPr lang="en-US" altLang="zh-TW"/>
          </a:p>
          <a:p>
            <a:r>
              <a:rPr lang="en-US" altLang="zh-TW"/>
              <a:t>24(</a:t>
            </a:r>
            <a:r>
              <a:rPr lang="zh-TW" altLang="en-US"/>
              <a:t>小時</a:t>
            </a:r>
            <a:r>
              <a:rPr lang="en-US" altLang="zh-TW"/>
              <a:t>)</a:t>
            </a:r>
            <a:r>
              <a:rPr lang="zh-TW" altLang="en-US"/>
              <a:t>*</a:t>
            </a:r>
            <a:r>
              <a:rPr lang="en-US" altLang="zh-TW"/>
              <a:t>60(</a:t>
            </a:r>
            <a:r>
              <a:rPr lang="zh-TW" altLang="en-US"/>
              <a:t>分鐘</a:t>
            </a:r>
            <a:r>
              <a:rPr lang="en-US" altLang="zh-TW"/>
              <a:t>)</a:t>
            </a:r>
            <a:r>
              <a:rPr lang="zh-TW" altLang="en-US"/>
              <a:t>*</a:t>
            </a:r>
            <a:r>
              <a:rPr lang="en-US" altLang="zh-TW"/>
              <a:t>62(</a:t>
            </a:r>
            <a:r>
              <a:rPr lang="zh-TW" altLang="en-US"/>
              <a:t>高度資料</a:t>
            </a:r>
            <a:r>
              <a:rPr lang="en-US" altLang="zh-TW"/>
              <a:t>)</a:t>
            </a:r>
            <a:r>
              <a:rPr lang="zh-TW" altLang="en-US"/>
              <a:t> </a:t>
            </a:r>
            <a:r>
              <a:rPr lang="en-US" altLang="zh-TW"/>
              <a:t>==89,280(</a:t>
            </a:r>
            <a:r>
              <a:rPr lang="zh-TW" altLang="en-US"/>
              <a:t>筆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94CDA5-77B3-C8B9-F476-484BAEBCD678}"/>
              </a:ext>
            </a:extLst>
          </p:cNvPr>
          <p:cNvSpPr txBox="1"/>
          <p:nvPr/>
        </p:nvSpPr>
        <p:spPr>
          <a:xfrm>
            <a:off x="8791864" y="1863780"/>
            <a:ext cx="272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12/06</a:t>
            </a:r>
            <a:r>
              <a:rPr lang="zh-TW" altLang="en-US"/>
              <a:t>資料量</a:t>
            </a:r>
            <a:r>
              <a:rPr lang="en-US" altLang="zh-TW"/>
              <a:t>(705</a:t>
            </a:r>
            <a:r>
              <a:rPr lang="zh-TW" altLang="en-US"/>
              <a:t>筆</a:t>
            </a:r>
            <a:r>
              <a:rPr lang="en-US" altLang="zh-TW"/>
              <a:t>)</a:t>
            </a:r>
            <a:r>
              <a:rPr lang="en-US" altLang="zh-TW">
                <a:sym typeface="Wingdings" panose="05000000000000000000" pitchFamily="2" charset="2"/>
              </a:rPr>
              <a:t></a:t>
            </a:r>
          </a:p>
          <a:p>
            <a:r>
              <a:rPr lang="en-US" altLang="zh-TW">
                <a:sym typeface="Wingdings" panose="05000000000000000000" pitchFamily="2" charset="2"/>
              </a:rPr>
              <a:t>705/89,280 = 0.0079&lt;0.01</a:t>
            </a:r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E50F94E-0319-69FB-BE19-D8FC2670F5E9}"/>
              </a:ext>
            </a:extLst>
          </p:cNvPr>
          <p:cNvSpPr txBox="1"/>
          <p:nvPr/>
        </p:nvSpPr>
        <p:spPr>
          <a:xfrm>
            <a:off x="718111" y="5503148"/>
            <a:ext cx="272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PR90</a:t>
            </a:r>
            <a:r>
              <a:rPr lang="zh-TW" altLang="en-US"/>
              <a:t>資料量 </a:t>
            </a:r>
            <a:r>
              <a:rPr lang="en-US" altLang="zh-TW"/>
              <a:t>=18,159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06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B8FDE-784A-8B80-0CE7-55A94DED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6FE610-C629-0585-2D84-B227B6E2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081F9F-093A-DE7C-FDDC-C7C7381A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230"/>
            <a:ext cx="12192000" cy="63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388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684C1B4-115C-6F6F-4EB1-AEA88DC649C3}"/>
              </a:ext>
            </a:extLst>
          </p:cNvPr>
          <p:cNvSpPr txBox="1"/>
          <p:nvPr/>
        </p:nvSpPr>
        <p:spPr>
          <a:xfrm>
            <a:off x="1537854" y="2644170"/>
            <a:ext cx="91162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/>
              <a:t>強風切日風標圖</a:t>
            </a:r>
          </a:p>
        </p:txBody>
      </p:sp>
    </p:spTree>
    <p:extLst>
      <p:ext uri="{BB962C8B-B14F-4D97-AF65-F5344CB8AC3E}">
        <p14:creationId xmlns:p14="http://schemas.microsoft.com/office/powerpoint/2010/main" val="9705919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767CDB4-1609-A8A0-5A9F-B5CB4F624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7676" r="16289" b="7205"/>
          <a:stretch/>
        </p:blipFill>
        <p:spPr>
          <a:xfrm>
            <a:off x="674255" y="0"/>
            <a:ext cx="1067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506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767CDB4-1609-A8A0-5A9F-B5CB4F624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7676" r="16289" b="7205"/>
          <a:stretch/>
        </p:blipFill>
        <p:spPr>
          <a:xfrm>
            <a:off x="674255" y="0"/>
            <a:ext cx="1067764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2CBD37-A23D-E257-7C5B-5DD0E0A9AC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6842" r="72894" b="7389"/>
          <a:stretch/>
        </p:blipFill>
        <p:spPr>
          <a:xfrm>
            <a:off x="4784440" y="738908"/>
            <a:ext cx="674256" cy="57888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371C82D-3A5A-6D84-E2BB-F98F9899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3" t="6330" r="16732" b="6297"/>
          <a:stretch/>
        </p:blipFill>
        <p:spPr>
          <a:xfrm>
            <a:off x="9411855" y="525318"/>
            <a:ext cx="600363" cy="5992091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42FED599-DC7E-9164-BDBE-E906AD2D31BC}"/>
              </a:ext>
            </a:extLst>
          </p:cNvPr>
          <p:cNvSpPr/>
          <p:nvPr/>
        </p:nvSpPr>
        <p:spPr>
          <a:xfrm>
            <a:off x="3786911" y="506846"/>
            <a:ext cx="507998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B8673201-4CB8-E87E-DDED-F6B5662F1FC3}"/>
              </a:ext>
            </a:extLst>
          </p:cNvPr>
          <p:cNvSpPr/>
          <p:nvPr/>
        </p:nvSpPr>
        <p:spPr>
          <a:xfrm>
            <a:off x="8248068" y="2382982"/>
            <a:ext cx="507998" cy="4424794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738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37C20E6-2150-3BE6-536C-935C5E73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3" y="0"/>
            <a:ext cx="11591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029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37C20E6-2150-3BE6-536C-935C5E73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3" y="0"/>
            <a:ext cx="11591693" cy="6858000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B04B1872-8199-C312-29B9-AD59BA211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5270" r="73377" b="7115"/>
          <a:stretch/>
        </p:blipFill>
        <p:spPr>
          <a:xfrm>
            <a:off x="5209309" y="443345"/>
            <a:ext cx="489527" cy="6142182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CEEC86F-CDC1-DEA0-8063-CB7455FF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6" t="5270" r="14207" b="7115"/>
          <a:stretch/>
        </p:blipFill>
        <p:spPr>
          <a:xfrm>
            <a:off x="10261599" y="443345"/>
            <a:ext cx="563419" cy="6142182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1AD414AB-C5E7-B1C1-6F56-D7D0A7875448}"/>
              </a:ext>
            </a:extLst>
          </p:cNvPr>
          <p:cNvSpPr/>
          <p:nvPr/>
        </p:nvSpPr>
        <p:spPr>
          <a:xfrm>
            <a:off x="3786910" y="506846"/>
            <a:ext cx="683489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49692942-EC76-43C4-15D0-C6F5286BF5A3}"/>
              </a:ext>
            </a:extLst>
          </p:cNvPr>
          <p:cNvSpPr/>
          <p:nvPr/>
        </p:nvSpPr>
        <p:spPr>
          <a:xfrm>
            <a:off x="8779163" y="506846"/>
            <a:ext cx="600392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623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1BDF2C-6FAA-9902-91F6-ABF102EFB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1" y="0"/>
            <a:ext cx="1188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59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1BDF2C-6FAA-9902-91F6-ABF102EF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1" y="0"/>
            <a:ext cx="11888338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754365-7742-FFF3-1463-702BDE100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7399" r="76287" b="4718"/>
          <a:stretch/>
        </p:blipFill>
        <p:spPr>
          <a:xfrm>
            <a:off x="5043053" y="397163"/>
            <a:ext cx="535711" cy="63638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FAEA74-5D1D-4B07-D6C4-17F3008FED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5" t="7399" r="16342" b="4718"/>
          <a:stretch/>
        </p:blipFill>
        <p:spPr>
          <a:xfrm>
            <a:off x="10105149" y="397162"/>
            <a:ext cx="729673" cy="6363855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175F3630-2BA5-11DC-B3E5-BAAEC71628E8}"/>
              </a:ext>
            </a:extLst>
          </p:cNvPr>
          <p:cNvSpPr/>
          <p:nvPr/>
        </p:nvSpPr>
        <p:spPr>
          <a:xfrm>
            <a:off x="3786910" y="506846"/>
            <a:ext cx="350981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13AB21FF-315C-6E99-F016-4CCC19CD176D}"/>
              </a:ext>
            </a:extLst>
          </p:cNvPr>
          <p:cNvSpPr/>
          <p:nvPr/>
        </p:nvSpPr>
        <p:spPr>
          <a:xfrm>
            <a:off x="8835146" y="412748"/>
            <a:ext cx="447399" cy="642678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30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D54A914-172D-86B1-3DF9-5010F46D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9" y="0"/>
            <a:ext cx="11965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055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D54A914-172D-86B1-3DF9-5010F46D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9" y="0"/>
            <a:ext cx="11965021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749693E-ED43-54B0-C52F-A5026BCB2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6323" r="72795" b="6968"/>
          <a:stretch/>
        </p:blipFill>
        <p:spPr>
          <a:xfrm>
            <a:off x="5578762" y="378692"/>
            <a:ext cx="517237" cy="62068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0FC8AF-F724-F09B-1764-B9F30AFA9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2" t="6323" r="14596" b="6968"/>
          <a:stretch/>
        </p:blipFill>
        <p:spPr>
          <a:xfrm>
            <a:off x="10206182" y="378692"/>
            <a:ext cx="609600" cy="6206836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210B147A-B90F-1CDF-2F2A-2E7FF9E25A24}"/>
              </a:ext>
            </a:extLst>
          </p:cNvPr>
          <p:cNvSpPr/>
          <p:nvPr/>
        </p:nvSpPr>
        <p:spPr>
          <a:xfrm>
            <a:off x="3956745" y="506846"/>
            <a:ext cx="308392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4C85F567-1DCC-A240-0827-0DA13119BEA8}"/>
              </a:ext>
            </a:extLst>
          </p:cNvPr>
          <p:cNvSpPr/>
          <p:nvPr/>
        </p:nvSpPr>
        <p:spPr>
          <a:xfrm>
            <a:off x="9051636" y="412748"/>
            <a:ext cx="393111" cy="642678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792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D7E8D79-81DB-C4C4-3774-103E2772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3" y="0"/>
            <a:ext cx="1181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0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59A099-1FB0-5525-9A9B-B6623BF8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EEDE50-0FEB-7936-2210-A608CF961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19A884-FE16-5287-49AB-1E58D9BF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230"/>
            <a:ext cx="12192000" cy="6391539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8D3CC15C-5D65-52F2-5347-EE2F9F85555F}"/>
              </a:ext>
            </a:extLst>
          </p:cNvPr>
          <p:cNvSpPr/>
          <p:nvPr/>
        </p:nvSpPr>
        <p:spPr>
          <a:xfrm>
            <a:off x="3971636" y="365125"/>
            <a:ext cx="1736437" cy="6259644"/>
          </a:xfrm>
          <a:prstGeom prst="frame">
            <a:avLst>
              <a:gd name="adj1" fmla="val 18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A8F4A02-2006-88D8-3B7A-94CBB189B34C}"/>
              </a:ext>
            </a:extLst>
          </p:cNvPr>
          <p:cNvCxnSpPr/>
          <p:nvPr/>
        </p:nvCxnSpPr>
        <p:spPr>
          <a:xfrm flipV="1">
            <a:off x="5809673" y="979055"/>
            <a:ext cx="1099127" cy="129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229A73-59AE-3688-8431-A2EADD04A05E}"/>
              </a:ext>
            </a:extLst>
          </p:cNvPr>
          <p:cNvSpPr txBox="1"/>
          <p:nvPr/>
        </p:nvSpPr>
        <p:spPr>
          <a:xfrm>
            <a:off x="6908800" y="681037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風有明顯的轉向</a:t>
            </a:r>
          </a:p>
        </p:txBody>
      </p:sp>
    </p:spTree>
    <p:extLst>
      <p:ext uri="{BB962C8B-B14F-4D97-AF65-F5344CB8AC3E}">
        <p14:creationId xmlns:p14="http://schemas.microsoft.com/office/powerpoint/2010/main" val="4286763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D7E8D79-81DB-C4C4-3774-103E2772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3" y="0"/>
            <a:ext cx="11810054" cy="6858000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505B40B-486F-F708-BA45-756A500F6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6865" r="72309" b="7123"/>
          <a:stretch/>
        </p:blipFill>
        <p:spPr>
          <a:xfrm>
            <a:off x="5421747" y="489526"/>
            <a:ext cx="563418" cy="6132947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5FD5B28-99AF-9E2F-844D-9F32D0342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6865" r="14499" b="7123"/>
          <a:stretch/>
        </p:blipFill>
        <p:spPr>
          <a:xfrm>
            <a:off x="10317020" y="489526"/>
            <a:ext cx="563418" cy="6132947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2BD00008-7BEF-FDBF-396B-9B9FE6CA0357}"/>
              </a:ext>
            </a:extLst>
          </p:cNvPr>
          <p:cNvSpPr/>
          <p:nvPr/>
        </p:nvSpPr>
        <p:spPr>
          <a:xfrm>
            <a:off x="3848058" y="506846"/>
            <a:ext cx="594633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62B2938A-325D-E5AA-023A-313ACDF88986}"/>
              </a:ext>
            </a:extLst>
          </p:cNvPr>
          <p:cNvSpPr/>
          <p:nvPr/>
        </p:nvSpPr>
        <p:spPr>
          <a:xfrm>
            <a:off x="8913092" y="412748"/>
            <a:ext cx="563418" cy="642678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539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E7FEC38-D068-5F4C-67C5-4367B193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6" y="0"/>
            <a:ext cx="11783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74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E7FEC38-D068-5F4C-67C5-4367B193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6" y="0"/>
            <a:ext cx="1178344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80D265-D4F9-B83B-76CD-8C9C4248F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4713" r="73474" b="3569"/>
          <a:stretch/>
        </p:blipFill>
        <p:spPr>
          <a:xfrm>
            <a:off x="4941454" y="397163"/>
            <a:ext cx="544945" cy="64608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F685AA-1277-9E84-7E01-FBB6E7DBA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0" t="4713" r="15856" b="3569"/>
          <a:stretch/>
        </p:blipFill>
        <p:spPr>
          <a:xfrm>
            <a:off x="10557156" y="397163"/>
            <a:ext cx="665018" cy="6460837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C16AE26A-71F0-8DB5-1674-3E651A43714C}"/>
              </a:ext>
            </a:extLst>
          </p:cNvPr>
          <p:cNvSpPr/>
          <p:nvPr/>
        </p:nvSpPr>
        <p:spPr>
          <a:xfrm>
            <a:off x="3657600" y="506846"/>
            <a:ext cx="628073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4BA68C65-3938-FEA6-43DB-0691C36E9679}"/>
              </a:ext>
            </a:extLst>
          </p:cNvPr>
          <p:cNvSpPr/>
          <p:nvPr/>
        </p:nvSpPr>
        <p:spPr>
          <a:xfrm>
            <a:off x="8608292" y="412748"/>
            <a:ext cx="544945" cy="642678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161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D8093B0-1F85-5A43-FD4C-32D137CF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5" y="0"/>
            <a:ext cx="11952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71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D8093B0-1F85-5A43-FD4C-32D137CF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5" y="0"/>
            <a:ext cx="1195227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2FDB6F0-7631-D7F6-1BA8-2E6B6B1CF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4" t="5215" r="72213" b="7692"/>
          <a:stretch/>
        </p:blipFill>
        <p:spPr>
          <a:xfrm>
            <a:off x="2410692" y="369456"/>
            <a:ext cx="544946" cy="61698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D24AA8B-3F88-5903-EE12-AA5B6AEFB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4" t="5215" r="13723" b="7692"/>
          <a:stretch/>
        </p:blipFill>
        <p:spPr>
          <a:xfrm>
            <a:off x="10455563" y="369456"/>
            <a:ext cx="544946" cy="616989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4FFA8212-BFD2-1C2B-4F0B-76AD5C963F10}"/>
              </a:ext>
            </a:extLst>
          </p:cNvPr>
          <p:cNvSpPr/>
          <p:nvPr/>
        </p:nvSpPr>
        <p:spPr>
          <a:xfrm>
            <a:off x="3906984" y="506846"/>
            <a:ext cx="544947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7F259F18-EA03-F199-5269-563F850BA3A4}"/>
              </a:ext>
            </a:extLst>
          </p:cNvPr>
          <p:cNvSpPr/>
          <p:nvPr/>
        </p:nvSpPr>
        <p:spPr>
          <a:xfrm>
            <a:off x="8959271" y="412748"/>
            <a:ext cx="544946" cy="642678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73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646E8E-5438-12E9-8A3C-F9D5A538D979}"/>
              </a:ext>
            </a:extLst>
          </p:cNvPr>
          <p:cNvSpPr txBox="1"/>
          <p:nvPr/>
        </p:nvSpPr>
        <p:spPr>
          <a:xfrm>
            <a:off x="1667163" y="2828835"/>
            <a:ext cx="885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/>
              <a:t>特別個案</a:t>
            </a:r>
            <a:r>
              <a:rPr lang="en-US" altLang="zh-TW" sz="7200"/>
              <a:t>(2019-12-06)</a:t>
            </a:r>
            <a:endParaRPr lang="zh-TW" altLang="en-US" sz="7200"/>
          </a:p>
        </p:txBody>
      </p:sp>
    </p:spTree>
    <p:extLst>
      <p:ext uri="{BB962C8B-B14F-4D97-AF65-F5344CB8AC3E}">
        <p14:creationId xmlns:p14="http://schemas.microsoft.com/office/powerpoint/2010/main" val="1496441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62D4CD2-E1ED-0F68-309D-41938C09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4" y="0"/>
            <a:ext cx="11837212" cy="685800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9F0B17A7-877E-6B82-5D49-E0874CF01093}"/>
              </a:ext>
            </a:extLst>
          </p:cNvPr>
          <p:cNvSpPr/>
          <p:nvPr/>
        </p:nvSpPr>
        <p:spPr>
          <a:xfrm>
            <a:off x="1237674" y="5768975"/>
            <a:ext cx="157018" cy="219075"/>
          </a:xfrm>
          <a:prstGeom prst="frame">
            <a:avLst>
              <a:gd name="adj1" fmla="val 28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11AEEA-5235-6719-00FB-4057D998F198}"/>
              </a:ext>
            </a:extLst>
          </p:cNvPr>
          <p:cNvSpPr txBox="1"/>
          <p:nvPr/>
        </p:nvSpPr>
        <p:spPr>
          <a:xfrm>
            <a:off x="9494981" y="230910"/>
            <a:ext cx="1099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>
                <a:highlight>
                  <a:srgbClr val="C0C0C0"/>
                </a:highlight>
              </a:rPr>
              <a:t> 風切    風切強度</a:t>
            </a:r>
            <a:r>
              <a:rPr lang="en-US" altLang="zh-TW" sz="800">
                <a:highlight>
                  <a:srgbClr val="C0C0C0"/>
                </a:highlight>
              </a:rPr>
              <a:t>(1/s) </a:t>
            </a:r>
            <a:endParaRPr lang="zh-TW" altLang="en-US" sz="800">
              <a:highlight>
                <a:srgbClr val="C0C0C0"/>
              </a:highlight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2E1B440-4A99-3043-CECF-AE602B85E992}"/>
              </a:ext>
            </a:extLst>
          </p:cNvPr>
          <p:cNvCxnSpPr/>
          <p:nvPr/>
        </p:nvCxnSpPr>
        <p:spPr>
          <a:xfrm>
            <a:off x="1019175" y="5600700"/>
            <a:ext cx="218499" cy="16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0A0C11-B311-44F7-F9C2-C6038A361102}"/>
              </a:ext>
            </a:extLst>
          </p:cNvPr>
          <p:cNvSpPr txBox="1"/>
          <p:nvPr/>
        </p:nvSpPr>
        <p:spPr>
          <a:xfrm>
            <a:off x="752475" y="4862036"/>
            <a:ext cx="333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/>
              <a:t>發現連續</a:t>
            </a:r>
            <a:endParaRPr lang="en-US" altLang="zh-TW" sz="1000"/>
          </a:p>
          <a:p>
            <a:r>
              <a:rPr lang="zh-TW" altLang="en-US" sz="1000"/>
              <a:t>強風切個案</a:t>
            </a:r>
          </a:p>
        </p:txBody>
      </p:sp>
    </p:spTree>
    <p:extLst>
      <p:ext uri="{BB962C8B-B14F-4D97-AF65-F5344CB8AC3E}">
        <p14:creationId xmlns:p14="http://schemas.microsoft.com/office/powerpoint/2010/main" val="32204927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F7F8E8-D115-5F55-681D-15CFFF60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1" y="-1"/>
            <a:ext cx="11844878" cy="50825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77349E-AACF-A156-9711-8F1F7920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" y="5082598"/>
            <a:ext cx="10280073" cy="17571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505A49-89A6-A0EE-439A-2E07C0443452}"/>
              </a:ext>
            </a:extLst>
          </p:cNvPr>
          <p:cNvSpPr txBox="1"/>
          <p:nvPr/>
        </p:nvSpPr>
        <p:spPr>
          <a:xfrm>
            <a:off x="9494981" y="88035"/>
            <a:ext cx="1099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>
                <a:highlight>
                  <a:srgbClr val="C0C0C0"/>
                </a:highlight>
              </a:rPr>
              <a:t> 風切    風切強度</a:t>
            </a:r>
            <a:r>
              <a:rPr lang="en-US" altLang="zh-TW" sz="800">
                <a:highlight>
                  <a:srgbClr val="C0C0C0"/>
                </a:highlight>
              </a:rPr>
              <a:t>(1/s) </a:t>
            </a:r>
            <a:endParaRPr lang="zh-TW" altLang="en-US" sz="80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84685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框架 3">
            <a:extLst>
              <a:ext uri="{FF2B5EF4-FFF2-40B4-BE49-F238E27FC236}">
                <a16:creationId xmlns:a16="http://schemas.microsoft.com/office/drawing/2014/main" id="{3E1E3E74-E726-69F6-47B9-AAEE86A9488C}"/>
              </a:ext>
            </a:extLst>
          </p:cNvPr>
          <p:cNvSpPr/>
          <p:nvPr/>
        </p:nvSpPr>
        <p:spPr>
          <a:xfrm>
            <a:off x="2863272" y="5403274"/>
            <a:ext cx="544945" cy="3048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9D0AEE-E914-DE7D-9DD6-B8A6C624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3" y="0"/>
            <a:ext cx="11858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392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D2B6275-82D0-0165-CA80-A36EC465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23273" y="4841875"/>
            <a:ext cx="10732654" cy="2016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99FA455-3DD7-DDCF-D96F-45DB9CA60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5"/>
          <a:stretch/>
        </p:blipFill>
        <p:spPr>
          <a:xfrm>
            <a:off x="129960" y="1"/>
            <a:ext cx="11932079" cy="4841874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64EE6CC0-1AE4-9387-56B7-AB96C2E3E3D2}"/>
              </a:ext>
            </a:extLst>
          </p:cNvPr>
          <p:cNvSpPr/>
          <p:nvPr/>
        </p:nvSpPr>
        <p:spPr>
          <a:xfrm>
            <a:off x="2638425" y="3705225"/>
            <a:ext cx="581025" cy="82867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BDC6118-B129-9030-B68D-C10B0A402A1A}"/>
              </a:ext>
            </a:extLst>
          </p:cNvPr>
          <p:cNvSpPr txBox="1"/>
          <p:nvPr/>
        </p:nvSpPr>
        <p:spPr>
          <a:xfrm>
            <a:off x="9494981" y="40410"/>
            <a:ext cx="1099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>
                <a:highlight>
                  <a:srgbClr val="C0C0C0"/>
                </a:highlight>
              </a:rPr>
              <a:t> 風切    風切強度</a:t>
            </a:r>
            <a:r>
              <a:rPr lang="en-US" altLang="zh-TW" sz="800">
                <a:highlight>
                  <a:srgbClr val="C0C0C0"/>
                </a:highlight>
              </a:rPr>
              <a:t>(1/s) </a:t>
            </a:r>
            <a:endParaRPr lang="zh-TW" altLang="en-US" sz="80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18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34B30-5C41-7B05-6A72-9CE26EC6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570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8:14-10:14</a:t>
            </a:r>
            <a:r>
              <a:rPr lang="zh-TW" altLang="en-US" dirty="0"/>
              <a:t>繪圖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8F21D4-81B1-55B8-826E-EF2385C5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6A1061-45B8-9086-454F-1F1707AB395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8000" y="451632"/>
            <a:ext cx="12240000" cy="3240000"/>
          </a:xfrm>
          <a:prstGeom prst="rect">
            <a:avLst/>
          </a:prstGeom>
        </p:spPr>
      </p:pic>
      <p:pic>
        <p:nvPicPr>
          <p:cNvPr id="7" name="Picture 3" descr="D:\2017_0801_Lin\AviationSafetyCouncil\2020_project\20190131_091400.png">
            <a:extLst>
              <a:ext uri="{FF2B5EF4-FFF2-40B4-BE49-F238E27FC236}">
                <a16:creationId xmlns:a16="http://schemas.microsoft.com/office/drawing/2014/main" id="{FC54B8A4-B4C2-9B7B-F620-00A10CCDD04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8935" r="19341" b="6529"/>
          <a:stretch/>
        </p:blipFill>
        <p:spPr bwMode="auto">
          <a:xfrm>
            <a:off x="-24000" y="3691632"/>
            <a:ext cx="12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3513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E6722-9D54-8745-EFB7-78A099B18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筆記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D0E93B-2EBE-82FC-445A-9FE0C16406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7860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12088773-CFDF-881E-9FE3-229A2842BE77}"/>
              </a:ext>
            </a:extLst>
          </p:cNvPr>
          <p:cNvGraphicFramePr/>
          <p:nvPr/>
        </p:nvGraphicFramePr>
        <p:xfrm>
          <a:off x="0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9074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CFD26A-D292-FCB8-93F7-E9C135D0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781DC-A4BF-79C6-26F8-7B65BFE50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4760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1190A-6741-0758-A151-57D9F8EEB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相關係數</a:t>
            </a:r>
            <a:r>
              <a:rPr lang="en-US" altLang="zh-TW"/>
              <a:t>1.0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A25F3A-94CA-D329-F0DC-8EEFF7784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164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FF14A-DE90-D824-4737-B8C4C129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05D9B-C41A-6DEB-AF09-2E1CA5558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533EA8-53AC-6F9B-CFB6-806153C7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55"/>
            <a:ext cx="12192000" cy="67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302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3982D-756C-B431-3759-E44D91A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122761"/>
          </a:xfrm>
        </p:spPr>
        <p:txBody>
          <a:bodyPr/>
          <a:lstStyle/>
          <a:p>
            <a:pPr algn="ctr"/>
            <a:r>
              <a:rPr lang="zh-TW" altLang="en-US"/>
              <a:t>原始資料繪圖</a:t>
            </a:r>
          </a:p>
        </p:txBody>
      </p:sp>
    </p:spTree>
    <p:extLst>
      <p:ext uri="{BB962C8B-B14F-4D97-AF65-F5344CB8AC3E}">
        <p14:creationId xmlns:p14="http://schemas.microsoft.com/office/powerpoint/2010/main" val="37204507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1C8111A-5BEB-CFED-4C49-D9F1A3D1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88"/>
            <a:ext cx="12192000" cy="64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23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F741D8-E33A-41A9-DF15-FC77AC2B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76"/>
            <a:ext cx="12192000" cy="64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5408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3982D-756C-B431-3759-E44D91A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122761"/>
          </a:xfrm>
        </p:spPr>
        <p:txBody>
          <a:bodyPr/>
          <a:lstStyle/>
          <a:p>
            <a:pPr algn="ctr"/>
            <a:r>
              <a:rPr lang="zh-TW" altLang="en-US"/>
              <a:t>風速</a:t>
            </a:r>
            <a:r>
              <a:rPr lang="en-US" altLang="zh-TW"/>
              <a:t>(lidar and </a:t>
            </a:r>
            <a:r>
              <a:rPr lang="zh-TW" altLang="en-US"/>
              <a:t>探空</a:t>
            </a:r>
            <a:r>
              <a:rPr lang="en-US" altLang="zh-TW"/>
              <a:t>)&gt;=5</a:t>
            </a:r>
            <a:br>
              <a:rPr lang="en-US" altLang="zh-TW"/>
            </a:br>
            <a:r>
              <a:rPr lang="zh-TW" altLang="en-US"/>
              <a:t>繪圖</a:t>
            </a:r>
          </a:p>
        </p:txBody>
      </p:sp>
    </p:spTree>
    <p:extLst>
      <p:ext uri="{BB962C8B-B14F-4D97-AF65-F5344CB8AC3E}">
        <p14:creationId xmlns:p14="http://schemas.microsoft.com/office/powerpoint/2010/main" val="15024554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C04BAA-6A86-06D7-0CDB-66D581F1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52"/>
            <a:ext cx="12192000" cy="64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79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B831B18-D446-4645-7137-586DE7F898C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00" y="415637"/>
            <a:ext cx="12240000" cy="538018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Picture 3" descr="D:\2017_0801_Lin\AviationSafetyCouncil\2020_project\20190131_091400.png">
            <a:extLst>
              <a:ext uri="{FF2B5EF4-FFF2-40B4-BE49-F238E27FC236}">
                <a16:creationId xmlns:a16="http://schemas.microsoft.com/office/drawing/2014/main" id="{53063728-CC0A-1494-3C71-F86E0C72258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8935" r="19341" b="6529"/>
          <a:stretch/>
        </p:blipFill>
        <p:spPr bwMode="auto">
          <a:xfrm>
            <a:off x="151490" y="-461913"/>
            <a:ext cx="13046035" cy="649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9928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A6A6996-8EFE-0A4D-D658-4039D64E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772"/>
            <a:ext cx="12192000" cy="64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119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3982D-756C-B431-3759-E44D91A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122761"/>
          </a:xfrm>
        </p:spPr>
        <p:txBody>
          <a:bodyPr/>
          <a:lstStyle/>
          <a:p>
            <a:pPr algn="ctr"/>
            <a:r>
              <a:rPr lang="zh-TW" altLang="en-US"/>
              <a:t>風速</a:t>
            </a:r>
            <a:r>
              <a:rPr lang="en-US" altLang="zh-TW"/>
              <a:t>(lidar and </a:t>
            </a:r>
            <a:r>
              <a:rPr lang="zh-TW" altLang="en-US"/>
              <a:t>探空</a:t>
            </a:r>
            <a:r>
              <a:rPr lang="en-US" altLang="zh-TW"/>
              <a:t>)&gt;=10</a:t>
            </a:r>
            <a:br>
              <a:rPr lang="en-US" altLang="zh-TW"/>
            </a:br>
            <a:r>
              <a:rPr lang="zh-TW" altLang="en-US"/>
              <a:t>繪圖</a:t>
            </a:r>
          </a:p>
        </p:txBody>
      </p:sp>
    </p:spTree>
    <p:extLst>
      <p:ext uri="{BB962C8B-B14F-4D97-AF65-F5344CB8AC3E}">
        <p14:creationId xmlns:p14="http://schemas.microsoft.com/office/powerpoint/2010/main" val="25656345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2299B92-1125-BB3F-621B-21DF496E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822"/>
            <a:ext cx="12192000" cy="63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429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0301AE0-B428-3272-A413-1E830DF1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70"/>
            <a:ext cx="12192000" cy="6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16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3982D-756C-B431-3759-E44D91A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122761"/>
          </a:xfrm>
        </p:spPr>
        <p:txBody>
          <a:bodyPr/>
          <a:lstStyle/>
          <a:p>
            <a:pPr algn="ctr"/>
            <a:r>
              <a:rPr lang="zh-TW" altLang="en-US"/>
              <a:t>風速</a:t>
            </a:r>
            <a:r>
              <a:rPr lang="en-US" altLang="zh-TW"/>
              <a:t>(lidar and </a:t>
            </a:r>
            <a:r>
              <a:rPr lang="zh-TW" altLang="en-US"/>
              <a:t>探空</a:t>
            </a:r>
            <a:r>
              <a:rPr lang="en-US" altLang="zh-TW"/>
              <a:t>)&gt;=15</a:t>
            </a:r>
            <a:br>
              <a:rPr lang="en-US" altLang="zh-TW"/>
            </a:br>
            <a:r>
              <a:rPr lang="zh-TW" altLang="en-US"/>
              <a:t>繪圖</a:t>
            </a:r>
          </a:p>
        </p:txBody>
      </p:sp>
    </p:spTree>
    <p:extLst>
      <p:ext uri="{BB962C8B-B14F-4D97-AF65-F5344CB8AC3E}">
        <p14:creationId xmlns:p14="http://schemas.microsoft.com/office/powerpoint/2010/main" val="7573417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8A215E-48BB-EA39-6A04-9E029C1E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81"/>
            <a:ext cx="12192000" cy="6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044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A6748B7-FCEF-D938-2689-B92DB2AF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71"/>
            <a:ext cx="12192000" cy="64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73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779A1E-7E83-3DFE-4757-159F4DA8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32"/>
            <a:ext cx="12192000" cy="64841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5799FDF-54AA-50D8-A14E-C8FA9E006790}"/>
              </a:ext>
            </a:extLst>
          </p:cNvPr>
          <p:cNvSpPr txBox="1"/>
          <p:nvPr/>
        </p:nvSpPr>
        <p:spPr>
          <a:xfrm>
            <a:off x="3387634" y="2072640"/>
            <a:ext cx="51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3.3</a:t>
            </a:r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88D3A35-7897-5DAB-9F45-388E08B1AFA2}"/>
              </a:ext>
            </a:extLst>
          </p:cNvPr>
          <p:cNvCxnSpPr>
            <a:cxnSpLocks/>
          </p:cNvCxnSpPr>
          <p:nvPr/>
        </p:nvCxnSpPr>
        <p:spPr>
          <a:xfrm flipH="1">
            <a:off x="3387634" y="2490651"/>
            <a:ext cx="174172" cy="757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805E5D-78E5-DB7D-A6EF-47A7F0C7E15C}"/>
              </a:ext>
            </a:extLst>
          </p:cNvPr>
          <p:cNvSpPr txBox="1"/>
          <p:nvPr/>
        </p:nvSpPr>
        <p:spPr>
          <a:xfrm>
            <a:off x="7532914" y="1380309"/>
            <a:ext cx="7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10.5</a:t>
            </a:r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193C1E8-3AD2-6BEC-D10A-AC918A1F91AF}"/>
              </a:ext>
            </a:extLst>
          </p:cNvPr>
          <p:cNvCxnSpPr>
            <a:cxnSpLocks/>
          </p:cNvCxnSpPr>
          <p:nvPr/>
        </p:nvCxnSpPr>
        <p:spPr>
          <a:xfrm flipV="1">
            <a:off x="7924800" y="748937"/>
            <a:ext cx="391886" cy="63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B819D79-BDD6-3D83-FA95-04E12853239F}"/>
              </a:ext>
            </a:extLst>
          </p:cNvPr>
          <p:cNvCxnSpPr>
            <a:cxnSpLocks/>
          </p:cNvCxnSpPr>
          <p:nvPr/>
        </p:nvCxnSpPr>
        <p:spPr>
          <a:xfrm flipV="1">
            <a:off x="10006149" y="1564975"/>
            <a:ext cx="0" cy="803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D31A683-0D31-4BD4-C35A-932435812276}"/>
              </a:ext>
            </a:extLst>
          </p:cNvPr>
          <p:cNvCxnSpPr>
            <a:cxnSpLocks/>
          </p:cNvCxnSpPr>
          <p:nvPr/>
        </p:nvCxnSpPr>
        <p:spPr>
          <a:xfrm>
            <a:off x="9936480" y="827314"/>
            <a:ext cx="391886" cy="26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CB7013A-8AB8-9635-D474-536D24118BA4}"/>
              </a:ext>
            </a:extLst>
          </p:cNvPr>
          <p:cNvSpPr txBox="1"/>
          <p:nvPr/>
        </p:nvSpPr>
        <p:spPr>
          <a:xfrm>
            <a:off x="9622971" y="2386148"/>
            <a:ext cx="70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12.97</a:t>
            </a:r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0EB2A3-48DD-D8FE-B345-629DB8777D87}"/>
              </a:ext>
            </a:extLst>
          </p:cNvPr>
          <p:cNvSpPr txBox="1"/>
          <p:nvPr/>
        </p:nvSpPr>
        <p:spPr>
          <a:xfrm>
            <a:off x="9466219" y="548640"/>
            <a:ext cx="61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13.5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60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2E92D-FDDE-1471-298C-EB912654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225667-F1F7-A37E-E730-EC886D6D4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4907AE-A7CE-875F-E803-522A86DC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551"/>
            <a:ext cx="12192000" cy="630489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325D89-0C71-B888-B500-095EEA31BA15}"/>
              </a:ext>
            </a:extLst>
          </p:cNvPr>
          <p:cNvSpPr txBox="1"/>
          <p:nvPr/>
        </p:nvSpPr>
        <p:spPr>
          <a:xfrm>
            <a:off x="3466010" y="2121319"/>
            <a:ext cx="18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16760(minv= 3.3)</a:t>
            </a:r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A375BB1-0181-AC7A-F519-A9EC42ADE6A0}"/>
              </a:ext>
            </a:extLst>
          </p:cNvPr>
          <p:cNvCxnSpPr>
            <a:cxnSpLocks/>
          </p:cNvCxnSpPr>
          <p:nvPr/>
        </p:nvCxnSpPr>
        <p:spPr>
          <a:xfrm flipH="1">
            <a:off x="3466011" y="2490651"/>
            <a:ext cx="95795" cy="139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E3C48D-FA48-C697-4B81-9AFDF4E4AE33}"/>
              </a:ext>
            </a:extLst>
          </p:cNvPr>
          <p:cNvSpPr txBox="1"/>
          <p:nvPr/>
        </p:nvSpPr>
        <p:spPr>
          <a:xfrm>
            <a:off x="7289074" y="4298462"/>
            <a:ext cx="181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3624(minv =10.5)</a:t>
            </a:r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BE8BBB8-F169-8659-9425-43F8369BF612}"/>
              </a:ext>
            </a:extLst>
          </p:cNvPr>
          <p:cNvCxnSpPr>
            <a:cxnSpLocks/>
          </p:cNvCxnSpPr>
          <p:nvPr/>
        </p:nvCxnSpPr>
        <p:spPr>
          <a:xfrm>
            <a:off x="8344990" y="4667794"/>
            <a:ext cx="95795" cy="52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62DBC0A-FB95-4E6C-C493-573FDF102EB3}"/>
              </a:ext>
            </a:extLst>
          </p:cNvPr>
          <p:cNvCxnSpPr>
            <a:cxnSpLocks/>
          </p:cNvCxnSpPr>
          <p:nvPr/>
        </p:nvCxnSpPr>
        <p:spPr>
          <a:xfrm flipV="1">
            <a:off x="9261568" y="5823480"/>
            <a:ext cx="744581" cy="289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4B6D56A-2B29-DFD7-3138-6ED780C1C709}"/>
              </a:ext>
            </a:extLst>
          </p:cNvPr>
          <p:cNvCxnSpPr>
            <a:cxnSpLocks/>
          </p:cNvCxnSpPr>
          <p:nvPr/>
        </p:nvCxnSpPr>
        <p:spPr>
          <a:xfrm>
            <a:off x="9936480" y="5451581"/>
            <a:ext cx="391886" cy="26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5C3509-941B-CD92-B0B2-64DA5433C0AE}"/>
              </a:ext>
            </a:extLst>
          </p:cNvPr>
          <p:cNvSpPr txBox="1"/>
          <p:nvPr/>
        </p:nvSpPr>
        <p:spPr>
          <a:xfrm>
            <a:off x="7446373" y="5889415"/>
            <a:ext cx="195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1319(minv=12.97)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31849A-94F9-4EAA-6433-0B9DC58A0B85}"/>
              </a:ext>
            </a:extLst>
          </p:cNvPr>
          <p:cNvSpPr txBox="1"/>
          <p:nvPr/>
        </p:nvSpPr>
        <p:spPr>
          <a:xfrm>
            <a:off x="9261568" y="5190309"/>
            <a:ext cx="167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982(minv=13.5)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97753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1190A-6741-0758-A151-57D9F8EEB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相關係數</a:t>
            </a:r>
            <a:r>
              <a:rPr lang="en-US" altLang="zh-TW"/>
              <a:t>2.0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A25F3A-94CA-D329-F0DC-8EEFF7784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53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DFEB7D-5C3E-8A05-3CBA-779293D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程式執行時間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80270B-1AAF-F45B-ED2E-33A995FB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所需檔案建立 </a:t>
            </a:r>
            <a:r>
              <a:rPr lang="en-US" altLang="zh-TW" dirty="0"/>
              <a:t>21.77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/>
              <a:t>10min 16.11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/>
              <a:t>1hour</a:t>
            </a:r>
            <a:r>
              <a:rPr lang="zh-TW" altLang="en-US" dirty="0"/>
              <a:t> </a:t>
            </a:r>
            <a:r>
              <a:rPr lang="en-US" altLang="zh-TW" dirty="0"/>
              <a:t>3.23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/>
              <a:t>1hour</a:t>
            </a:r>
            <a:r>
              <a:rPr lang="zh-TW" altLang="en-US" dirty="0"/>
              <a:t>繪圖 </a:t>
            </a:r>
            <a:r>
              <a:rPr lang="en-US" altLang="zh-TW" dirty="0"/>
              <a:t>0.17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/>
              <a:t>total time use = 38.28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2126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BB77E41-4B88-1B21-12D6-76B5C6C0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329"/>
            <a:ext cx="6096000" cy="54176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C483CEE-C941-0936-6C02-EDA1952F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12"/>
            <a:ext cx="6096000" cy="5487648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22E38A9C-280F-4D0F-5508-D49AC855AAC1}"/>
              </a:ext>
            </a:extLst>
          </p:cNvPr>
          <p:cNvSpPr/>
          <p:nvPr/>
        </p:nvSpPr>
        <p:spPr>
          <a:xfrm>
            <a:off x="0" y="3579222"/>
            <a:ext cx="5956663" cy="1254035"/>
          </a:xfrm>
          <a:prstGeom prst="frame">
            <a:avLst>
              <a:gd name="adj1" fmla="val 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F1CBF8AB-9AED-8EE7-3024-A01A14587CCD}"/>
              </a:ext>
            </a:extLst>
          </p:cNvPr>
          <p:cNvSpPr/>
          <p:nvPr/>
        </p:nvSpPr>
        <p:spPr>
          <a:xfrm>
            <a:off x="6096000" y="3583250"/>
            <a:ext cx="6017623" cy="1254035"/>
          </a:xfrm>
          <a:prstGeom prst="frame">
            <a:avLst>
              <a:gd name="adj1" fmla="val 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525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3982D-756C-B431-3759-E44D91A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122761"/>
          </a:xfrm>
        </p:spPr>
        <p:txBody>
          <a:bodyPr/>
          <a:lstStyle/>
          <a:p>
            <a:pPr algn="ctr"/>
            <a:r>
              <a:rPr lang="zh-TW" altLang="en-US"/>
              <a:t>原始資料繪圖</a:t>
            </a:r>
          </a:p>
        </p:txBody>
      </p:sp>
    </p:spTree>
    <p:extLst>
      <p:ext uri="{BB962C8B-B14F-4D97-AF65-F5344CB8AC3E}">
        <p14:creationId xmlns:p14="http://schemas.microsoft.com/office/powerpoint/2010/main" val="36397439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9C5DD6FC-6F4A-D2EB-B182-73EDF73E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8208"/>
            <a:ext cx="6135374" cy="32397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1C8111A-5BEB-CFED-4C49-D9F1A3D1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320641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D5E365-768D-452D-C0CF-796529B0F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0"/>
            <a:ext cx="6096001" cy="32397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E10D78E-6AB4-5167-308D-074D2B524690}"/>
              </a:ext>
            </a:extLst>
          </p:cNvPr>
          <p:cNvSpPr txBox="1"/>
          <p:nvPr/>
        </p:nvSpPr>
        <p:spPr>
          <a:xfrm>
            <a:off x="2416628" y="3085535"/>
            <a:ext cx="146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↑自己算</a:t>
            </a:r>
            <a:r>
              <a:rPr lang="en-US" altLang="zh-TW"/>
              <a:t>(4B)</a:t>
            </a:r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120B6FD-3792-FD18-B00A-E5777F87F2B7}"/>
              </a:ext>
            </a:extLst>
          </p:cNvPr>
          <p:cNvSpPr txBox="1"/>
          <p:nvPr/>
        </p:nvSpPr>
        <p:spPr>
          <a:xfrm>
            <a:off x="8725988" y="3085535"/>
            <a:ext cx="12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↑電腦算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D1D1DC-7A3A-6D86-CFA9-E73BEAD4AE72}"/>
              </a:ext>
            </a:extLst>
          </p:cNvPr>
          <p:cNvSpPr txBox="1"/>
          <p:nvPr/>
        </p:nvSpPr>
        <p:spPr>
          <a:xfrm>
            <a:off x="6165668" y="5141796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←用</a:t>
            </a:r>
            <a:r>
              <a:rPr lang="en-US" altLang="zh-TW"/>
              <a:t>liadr</a:t>
            </a:r>
            <a:r>
              <a:rPr lang="zh-TW" altLang="en-US"/>
              <a:t>、探空最相近的時間算相關係數</a:t>
            </a: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01FFC104-42C8-344F-72F8-A18DD028A82F}"/>
              </a:ext>
            </a:extLst>
          </p:cNvPr>
          <p:cNvSpPr/>
          <p:nvPr/>
        </p:nvSpPr>
        <p:spPr>
          <a:xfrm>
            <a:off x="3092450" y="0"/>
            <a:ext cx="565150" cy="1567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705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3BE26FF9-F996-D619-33B6-759274452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9293"/>
            <a:ext cx="6245467" cy="32088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2AB681-3EB4-7E63-F581-76463D55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096000" cy="32088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5921362-8FF5-C26C-D0DD-CAE2C4C91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0"/>
            <a:ext cx="6096002" cy="33364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661AA4-CCDA-5A48-B49C-E5BE273F0A1F}"/>
              </a:ext>
            </a:extLst>
          </p:cNvPr>
          <p:cNvSpPr txBox="1"/>
          <p:nvPr/>
        </p:nvSpPr>
        <p:spPr>
          <a:xfrm>
            <a:off x="2416628" y="3085535"/>
            <a:ext cx="146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↑自己算</a:t>
            </a:r>
            <a:r>
              <a:rPr lang="en-US" altLang="zh-TW"/>
              <a:t>(4B)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766931-A26B-093F-2CF7-E536B97042BA}"/>
              </a:ext>
            </a:extLst>
          </p:cNvPr>
          <p:cNvSpPr txBox="1"/>
          <p:nvPr/>
        </p:nvSpPr>
        <p:spPr>
          <a:xfrm>
            <a:off x="8725988" y="3085535"/>
            <a:ext cx="12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↑電腦算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C4B32C-82F2-7B36-7171-4D845CB0D5F6}"/>
              </a:ext>
            </a:extLst>
          </p:cNvPr>
          <p:cNvSpPr txBox="1"/>
          <p:nvPr/>
        </p:nvSpPr>
        <p:spPr>
          <a:xfrm>
            <a:off x="6165668" y="5141796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←用</a:t>
            </a:r>
            <a:r>
              <a:rPr lang="en-US" altLang="zh-TW"/>
              <a:t>liadr</a:t>
            </a:r>
            <a:r>
              <a:rPr lang="zh-TW" altLang="en-US"/>
              <a:t>、探空最相近的時間算相關係數</a:t>
            </a: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4462271E-5C5B-530E-B984-6929F37DB08C}"/>
              </a:ext>
            </a:extLst>
          </p:cNvPr>
          <p:cNvSpPr/>
          <p:nvPr/>
        </p:nvSpPr>
        <p:spPr>
          <a:xfrm>
            <a:off x="9143999" y="26127"/>
            <a:ext cx="565150" cy="1567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757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3982D-756C-B431-3759-E44D91A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122761"/>
          </a:xfrm>
        </p:spPr>
        <p:txBody>
          <a:bodyPr/>
          <a:lstStyle/>
          <a:p>
            <a:pPr algn="ctr"/>
            <a:r>
              <a:rPr lang="zh-TW" altLang="en-US"/>
              <a:t>風速</a:t>
            </a:r>
            <a:r>
              <a:rPr lang="en-US" altLang="zh-TW"/>
              <a:t>(lidar and </a:t>
            </a:r>
            <a:r>
              <a:rPr lang="zh-TW" altLang="en-US"/>
              <a:t>探空</a:t>
            </a:r>
            <a:r>
              <a:rPr lang="en-US" altLang="zh-TW"/>
              <a:t>)&gt;=5</a:t>
            </a:r>
            <a:br>
              <a:rPr lang="en-US" altLang="zh-TW"/>
            </a:br>
            <a:r>
              <a:rPr lang="zh-TW" altLang="en-US"/>
              <a:t>繪圖</a:t>
            </a:r>
          </a:p>
        </p:txBody>
      </p:sp>
    </p:spTree>
    <p:extLst>
      <p:ext uri="{BB962C8B-B14F-4D97-AF65-F5344CB8AC3E}">
        <p14:creationId xmlns:p14="http://schemas.microsoft.com/office/powerpoint/2010/main" val="12393357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87A2357-34FF-3F1A-5A56-C121D482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2689"/>
            <a:ext cx="6165668" cy="32135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ED76EEA-BB43-E927-D947-51997362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1601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A72924-76BF-34FC-8EEF-DD75D910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096001" cy="324774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661AA4-CCDA-5A48-B49C-E5BE273F0A1F}"/>
              </a:ext>
            </a:extLst>
          </p:cNvPr>
          <p:cNvSpPr txBox="1"/>
          <p:nvPr/>
        </p:nvSpPr>
        <p:spPr>
          <a:xfrm>
            <a:off x="2416628" y="3085535"/>
            <a:ext cx="146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↑自己算</a:t>
            </a:r>
            <a:r>
              <a:rPr lang="en-US" altLang="zh-TW"/>
              <a:t>(4B)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766931-A26B-093F-2CF7-E536B97042BA}"/>
              </a:ext>
            </a:extLst>
          </p:cNvPr>
          <p:cNvSpPr txBox="1"/>
          <p:nvPr/>
        </p:nvSpPr>
        <p:spPr>
          <a:xfrm>
            <a:off x="8725988" y="3085535"/>
            <a:ext cx="12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↑電腦算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C4B32C-82F2-7B36-7171-4D845CB0D5F6}"/>
              </a:ext>
            </a:extLst>
          </p:cNvPr>
          <p:cNvSpPr txBox="1"/>
          <p:nvPr/>
        </p:nvSpPr>
        <p:spPr>
          <a:xfrm>
            <a:off x="6165668" y="5141796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←用</a:t>
            </a:r>
            <a:r>
              <a:rPr lang="en-US" altLang="zh-TW"/>
              <a:t>liadr</a:t>
            </a:r>
            <a:r>
              <a:rPr lang="zh-TW" altLang="en-US"/>
              <a:t>、探空最相近的時間算相關係數</a:t>
            </a: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67230F05-1E73-12D3-54FB-632048E74AFA}"/>
              </a:ext>
            </a:extLst>
          </p:cNvPr>
          <p:cNvSpPr/>
          <p:nvPr/>
        </p:nvSpPr>
        <p:spPr>
          <a:xfrm>
            <a:off x="3092450" y="0"/>
            <a:ext cx="565150" cy="1567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117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495530F-0384-5EFF-3511-C40139F1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6096000" cy="318216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8E821F9-E1EA-6006-95FC-7D87235A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233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704CDA-C4EC-A690-7491-A59BF615E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96000" cy="32172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661AA4-CCDA-5A48-B49C-E5BE273F0A1F}"/>
              </a:ext>
            </a:extLst>
          </p:cNvPr>
          <p:cNvSpPr txBox="1"/>
          <p:nvPr/>
        </p:nvSpPr>
        <p:spPr>
          <a:xfrm>
            <a:off x="2416628" y="3085535"/>
            <a:ext cx="146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↑自己算</a:t>
            </a:r>
            <a:r>
              <a:rPr lang="en-US" altLang="zh-TW"/>
              <a:t>(4B)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766931-A26B-093F-2CF7-E536B97042BA}"/>
              </a:ext>
            </a:extLst>
          </p:cNvPr>
          <p:cNvSpPr txBox="1"/>
          <p:nvPr/>
        </p:nvSpPr>
        <p:spPr>
          <a:xfrm>
            <a:off x="8725988" y="3085535"/>
            <a:ext cx="12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↑電腦算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C4B32C-82F2-7B36-7171-4D845CB0D5F6}"/>
              </a:ext>
            </a:extLst>
          </p:cNvPr>
          <p:cNvSpPr txBox="1"/>
          <p:nvPr/>
        </p:nvSpPr>
        <p:spPr>
          <a:xfrm>
            <a:off x="6165668" y="5141796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←用</a:t>
            </a:r>
            <a:r>
              <a:rPr lang="en-US" altLang="zh-TW"/>
              <a:t>liadr</a:t>
            </a:r>
            <a:r>
              <a:rPr lang="zh-TW" altLang="en-US"/>
              <a:t>、探空最相近的時間算相關係數</a:t>
            </a: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E851D52D-BC05-1155-89FD-D7FF5371DED2}"/>
              </a:ext>
            </a:extLst>
          </p:cNvPr>
          <p:cNvSpPr/>
          <p:nvPr/>
        </p:nvSpPr>
        <p:spPr>
          <a:xfrm>
            <a:off x="3092450" y="0"/>
            <a:ext cx="565150" cy="1567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9343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3982D-756C-B431-3759-E44D91A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122761"/>
          </a:xfrm>
        </p:spPr>
        <p:txBody>
          <a:bodyPr/>
          <a:lstStyle/>
          <a:p>
            <a:pPr algn="ctr"/>
            <a:r>
              <a:rPr lang="zh-TW" altLang="en-US"/>
              <a:t>風速</a:t>
            </a:r>
            <a:r>
              <a:rPr lang="en-US" altLang="zh-TW"/>
              <a:t>(lidar and </a:t>
            </a:r>
            <a:r>
              <a:rPr lang="zh-TW" altLang="en-US"/>
              <a:t>探空</a:t>
            </a:r>
            <a:r>
              <a:rPr lang="en-US" altLang="zh-TW"/>
              <a:t>)&gt;=10</a:t>
            </a:r>
            <a:br>
              <a:rPr lang="en-US" altLang="zh-TW"/>
            </a:br>
            <a:r>
              <a:rPr lang="zh-TW" altLang="en-US"/>
              <a:t>繪圖</a:t>
            </a:r>
          </a:p>
        </p:txBody>
      </p:sp>
    </p:spTree>
    <p:extLst>
      <p:ext uri="{BB962C8B-B14F-4D97-AF65-F5344CB8AC3E}">
        <p14:creationId xmlns:p14="http://schemas.microsoft.com/office/powerpoint/2010/main" val="264431757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979B83B-1588-382F-6204-1731395F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5999" cy="331637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BBC220A-1304-F460-A5F3-5F094C8FF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66087"/>
            <a:ext cx="6096002" cy="313119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2C5BFF4-FE81-2E6B-11A9-288A36CE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023"/>
            <a:ext cx="6096000" cy="315517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661AA4-CCDA-5A48-B49C-E5BE273F0A1F}"/>
              </a:ext>
            </a:extLst>
          </p:cNvPr>
          <p:cNvSpPr txBox="1"/>
          <p:nvPr/>
        </p:nvSpPr>
        <p:spPr>
          <a:xfrm>
            <a:off x="2416628" y="3085535"/>
            <a:ext cx="146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↑自己算</a:t>
            </a:r>
            <a:r>
              <a:rPr lang="en-US" altLang="zh-TW"/>
              <a:t>(4B)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766931-A26B-093F-2CF7-E536B97042BA}"/>
              </a:ext>
            </a:extLst>
          </p:cNvPr>
          <p:cNvSpPr txBox="1"/>
          <p:nvPr/>
        </p:nvSpPr>
        <p:spPr>
          <a:xfrm>
            <a:off x="8725988" y="3085535"/>
            <a:ext cx="12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↑電腦算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C4B32C-82F2-7B36-7171-4D845CB0D5F6}"/>
              </a:ext>
            </a:extLst>
          </p:cNvPr>
          <p:cNvSpPr txBox="1"/>
          <p:nvPr/>
        </p:nvSpPr>
        <p:spPr>
          <a:xfrm>
            <a:off x="6165668" y="5141796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←用</a:t>
            </a:r>
            <a:r>
              <a:rPr lang="en-US" altLang="zh-TW"/>
              <a:t>liadr</a:t>
            </a:r>
            <a:r>
              <a:rPr lang="zh-TW" altLang="en-US"/>
              <a:t>、探空最相近的時間算相關係數</a:t>
            </a: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68A02C14-8DF4-B362-9155-37B14E254E16}"/>
              </a:ext>
            </a:extLst>
          </p:cNvPr>
          <p:cNvSpPr/>
          <p:nvPr/>
        </p:nvSpPr>
        <p:spPr>
          <a:xfrm>
            <a:off x="3047999" y="3535288"/>
            <a:ext cx="565150" cy="1567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69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B8ECE43-9E62-E603-96EB-FE287D03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2046"/>
            <a:ext cx="6165668" cy="327038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5C95198-DF34-796E-F017-6583D9EC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1" cy="324189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F39E39A-D926-D3E0-C431-0F4DDDAF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096000" cy="329083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661AA4-CCDA-5A48-B49C-E5BE273F0A1F}"/>
              </a:ext>
            </a:extLst>
          </p:cNvPr>
          <p:cNvSpPr txBox="1"/>
          <p:nvPr/>
        </p:nvSpPr>
        <p:spPr>
          <a:xfrm>
            <a:off x="2416628" y="3085535"/>
            <a:ext cx="146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↑自己算</a:t>
            </a:r>
            <a:r>
              <a:rPr lang="en-US" altLang="zh-TW"/>
              <a:t>(4B)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766931-A26B-093F-2CF7-E536B97042BA}"/>
              </a:ext>
            </a:extLst>
          </p:cNvPr>
          <p:cNvSpPr txBox="1"/>
          <p:nvPr/>
        </p:nvSpPr>
        <p:spPr>
          <a:xfrm>
            <a:off x="8725988" y="3085535"/>
            <a:ext cx="12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↑電腦算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C4B32C-82F2-7B36-7171-4D845CB0D5F6}"/>
              </a:ext>
            </a:extLst>
          </p:cNvPr>
          <p:cNvSpPr txBox="1"/>
          <p:nvPr/>
        </p:nvSpPr>
        <p:spPr>
          <a:xfrm>
            <a:off x="6165668" y="5141796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←用</a:t>
            </a:r>
            <a:r>
              <a:rPr lang="en-US" altLang="zh-TW"/>
              <a:t>liadr</a:t>
            </a:r>
            <a:r>
              <a:rPr lang="zh-TW" altLang="en-US"/>
              <a:t>、探空最相近的時間算相關係數</a:t>
            </a: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DA7F92AA-7064-E481-8FAD-18B72636F488}"/>
              </a:ext>
            </a:extLst>
          </p:cNvPr>
          <p:cNvSpPr/>
          <p:nvPr/>
        </p:nvSpPr>
        <p:spPr>
          <a:xfrm>
            <a:off x="3092450" y="17418"/>
            <a:ext cx="565150" cy="1567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9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00C48-3997-D62D-0F15-F6D8C9C2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78883-B9DD-12E0-7456-7477DD7B5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5CF8E7-D599-43D1-9F1B-C43984C7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160"/>
            <a:ext cx="12192000" cy="62276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F4A9355-DF18-CA2F-C6F5-4A9215BD7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459855" y="365125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132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3982D-756C-B431-3759-E44D91A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122761"/>
          </a:xfrm>
        </p:spPr>
        <p:txBody>
          <a:bodyPr/>
          <a:lstStyle/>
          <a:p>
            <a:pPr algn="ctr"/>
            <a:r>
              <a:rPr lang="zh-TW" altLang="en-US"/>
              <a:t>風速</a:t>
            </a:r>
            <a:r>
              <a:rPr lang="en-US" altLang="zh-TW"/>
              <a:t>(lidar and </a:t>
            </a:r>
            <a:r>
              <a:rPr lang="zh-TW" altLang="en-US"/>
              <a:t>探空</a:t>
            </a:r>
            <a:r>
              <a:rPr lang="en-US" altLang="zh-TW"/>
              <a:t>)&gt;=15</a:t>
            </a:r>
            <a:br>
              <a:rPr lang="en-US" altLang="zh-TW"/>
            </a:br>
            <a:r>
              <a:rPr lang="zh-TW" altLang="en-US"/>
              <a:t>繪圖</a:t>
            </a:r>
          </a:p>
        </p:txBody>
      </p:sp>
    </p:spTree>
    <p:extLst>
      <p:ext uri="{BB962C8B-B14F-4D97-AF65-F5344CB8AC3E}">
        <p14:creationId xmlns:p14="http://schemas.microsoft.com/office/powerpoint/2010/main" val="312833488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6765552-945C-60F1-9737-78246C5D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5468"/>
            <a:ext cx="6198325" cy="324267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8B7ACD2-0E2E-B1B6-1397-3D32DE01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642"/>
            <a:ext cx="6096001" cy="31765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FE9C0D5-3A73-7245-C67E-7D78BF84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5" y="0"/>
            <a:ext cx="6096000" cy="321321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661AA4-CCDA-5A48-B49C-E5BE273F0A1F}"/>
              </a:ext>
            </a:extLst>
          </p:cNvPr>
          <p:cNvSpPr txBox="1"/>
          <p:nvPr/>
        </p:nvSpPr>
        <p:spPr>
          <a:xfrm>
            <a:off x="2416628" y="3085535"/>
            <a:ext cx="146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↑自己算</a:t>
            </a:r>
            <a:r>
              <a:rPr lang="en-US" altLang="zh-TW"/>
              <a:t>(4B)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766931-A26B-093F-2CF7-E536B97042BA}"/>
              </a:ext>
            </a:extLst>
          </p:cNvPr>
          <p:cNvSpPr txBox="1"/>
          <p:nvPr/>
        </p:nvSpPr>
        <p:spPr>
          <a:xfrm>
            <a:off x="8725988" y="3085535"/>
            <a:ext cx="12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↑電腦算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C4B32C-82F2-7B36-7171-4D845CB0D5F6}"/>
              </a:ext>
            </a:extLst>
          </p:cNvPr>
          <p:cNvSpPr txBox="1"/>
          <p:nvPr/>
        </p:nvSpPr>
        <p:spPr>
          <a:xfrm>
            <a:off x="6165668" y="5141796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←用</a:t>
            </a:r>
            <a:r>
              <a:rPr lang="en-US" altLang="zh-TW"/>
              <a:t>liadr</a:t>
            </a:r>
            <a:r>
              <a:rPr lang="zh-TW" altLang="en-US"/>
              <a:t>、探空最相近的時間算相關係數</a:t>
            </a: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E3B68A48-65B0-902D-8036-05088AB556F0}"/>
              </a:ext>
            </a:extLst>
          </p:cNvPr>
          <p:cNvSpPr/>
          <p:nvPr/>
        </p:nvSpPr>
        <p:spPr>
          <a:xfrm>
            <a:off x="3090453" y="3375468"/>
            <a:ext cx="565150" cy="1567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7143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7743258-A674-52F2-B704-3BABF532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6096000" cy="315562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37E3F84-4725-42A5-A855-51DEE49AA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2" y="2608"/>
            <a:ext cx="6096000" cy="32393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751C987-BA03-86D7-0AEF-59A3C070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668" y="0"/>
            <a:ext cx="6100953" cy="321321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661AA4-CCDA-5A48-B49C-E5BE273F0A1F}"/>
              </a:ext>
            </a:extLst>
          </p:cNvPr>
          <p:cNvSpPr txBox="1"/>
          <p:nvPr/>
        </p:nvSpPr>
        <p:spPr>
          <a:xfrm>
            <a:off x="2416628" y="3085535"/>
            <a:ext cx="146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↑自己算</a:t>
            </a:r>
            <a:r>
              <a:rPr lang="en-US" altLang="zh-TW"/>
              <a:t>(4B)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766931-A26B-093F-2CF7-E536B97042BA}"/>
              </a:ext>
            </a:extLst>
          </p:cNvPr>
          <p:cNvSpPr txBox="1"/>
          <p:nvPr/>
        </p:nvSpPr>
        <p:spPr>
          <a:xfrm>
            <a:off x="8725988" y="3085535"/>
            <a:ext cx="12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↑電腦算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C4B32C-82F2-7B36-7171-4D845CB0D5F6}"/>
              </a:ext>
            </a:extLst>
          </p:cNvPr>
          <p:cNvSpPr txBox="1"/>
          <p:nvPr/>
        </p:nvSpPr>
        <p:spPr>
          <a:xfrm>
            <a:off x="6165668" y="5141796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←用</a:t>
            </a:r>
            <a:r>
              <a:rPr lang="en-US" altLang="zh-TW"/>
              <a:t>liadr</a:t>
            </a:r>
            <a:r>
              <a:rPr lang="zh-TW" altLang="en-US"/>
              <a:t>、探空最相近的時間算相關係數</a:t>
            </a: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B414305E-75DB-4681-1BF4-E1B421B5F130}"/>
              </a:ext>
            </a:extLst>
          </p:cNvPr>
          <p:cNvSpPr/>
          <p:nvPr/>
        </p:nvSpPr>
        <p:spPr>
          <a:xfrm>
            <a:off x="3170828" y="43545"/>
            <a:ext cx="565150" cy="1567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539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535269-8D1D-462C-44E0-25DA5099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自己算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3FF739-9CA0-D3A4-E287-01A3B425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4469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779A1E-7E83-3DFE-4757-159F4DA8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32"/>
            <a:ext cx="12192000" cy="64841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5799FDF-54AA-50D8-A14E-C8FA9E006790}"/>
              </a:ext>
            </a:extLst>
          </p:cNvPr>
          <p:cNvSpPr txBox="1"/>
          <p:nvPr/>
        </p:nvSpPr>
        <p:spPr>
          <a:xfrm>
            <a:off x="3387634" y="2072640"/>
            <a:ext cx="51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3.3</a:t>
            </a:r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88D3A35-7897-5DAB-9F45-388E08B1AFA2}"/>
              </a:ext>
            </a:extLst>
          </p:cNvPr>
          <p:cNvCxnSpPr>
            <a:cxnSpLocks/>
          </p:cNvCxnSpPr>
          <p:nvPr/>
        </p:nvCxnSpPr>
        <p:spPr>
          <a:xfrm flipH="1">
            <a:off x="3387634" y="2490651"/>
            <a:ext cx="174172" cy="757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805E5D-78E5-DB7D-A6EF-47A7F0C7E15C}"/>
              </a:ext>
            </a:extLst>
          </p:cNvPr>
          <p:cNvSpPr txBox="1"/>
          <p:nvPr/>
        </p:nvSpPr>
        <p:spPr>
          <a:xfrm>
            <a:off x="7532914" y="1380309"/>
            <a:ext cx="7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10.5</a:t>
            </a:r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193C1E8-3AD2-6BEC-D10A-AC918A1F91AF}"/>
              </a:ext>
            </a:extLst>
          </p:cNvPr>
          <p:cNvCxnSpPr>
            <a:cxnSpLocks/>
          </p:cNvCxnSpPr>
          <p:nvPr/>
        </p:nvCxnSpPr>
        <p:spPr>
          <a:xfrm flipV="1">
            <a:off x="7924800" y="748937"/>
            <a:ext cx="391886" cy="63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B819D79-BDD6-3D83-FA95-04E12853239F}"/>
              </a:ext>
            </a:extLst>
          </p:cNvPr>
          <p:cNvCxnSpPr>
            <a:cxnSpLocks/>
          </p:cNvCxnSpPr>
          <p:nvPr/>
        </p:nvCxnSpPr>
        <p:spPr>
          <a:xfrm flipV="1">
            <a:off x="10006149" y="1564975"/>
            <a:ext cx="0" cy="803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D31A683-0D31-4BD4-C35A-932435812276}"/>
              </a:ext>
            </a:extLst>
          </p:cNvPr>
          <p:cNvCxnSpPr>
            <a:cxnSpLocks/>
          </p:cNvCxnSpPr>
          <p:nvPr/>
        </p:nvCxnSpPr>
        <p:spPr>
          <a:xfrm>
            <a:off x="9936480" y="827314"/>
            <a:ext cx="391886" cy="26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CB7013A-8AB8-9635-D474-536D24118BA4}"/>
              </a:ext>
            </a:extLst>
          </p:cNvPr>
          <p:cNvSpPr txBox="1"/>
          <p:nvPr/>
        </p:nvSpPr>
        <p:spPr>
          <a:xfrm>
            <a:off x="9622971" y="2386148"/>
            <a:ext cx="70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12.97</a:t>
            </a:r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0EB2A3-48DD-D8FE-B345-629DB8777D87}"/>
              </a:ext>
            </a:extLst>
          </p:cNvPr>
          <p:cNvSpPr txBox="1"/>
          <p:nvPr/>
        </p:nvSpPr>
        <p:spPr>
          <a:xfrm>
            <a:off x="9466219" y="548640"/>
            <a:ext cx="61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13.5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413CB40-9A1C-794D-601B-1458B41AAC98}"/>
              </a:ext>
            </a:extLst>
          </p:cNvPr>
          <p:cNvSpPr txBox="1"/>
          <p:nvPr/>
        </p:nvSpPr>
        <p:spPr>
          <a:xfrm>
            <a:off x="309154" y="2266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自己算</a:t>
            </a:r>
          </a:p>
        </p:txBody>
      </p:sp>
    </p:spTree>
    <p:extLst>
      <p:ext uri="{BB962C8B-B14F-4D97-AF65-F5344CB8AC3E}">
        <p14:creationId xmlns:p14="http://schemas.microsoft.com/office/powerpoint/2010/main" val="10260243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2E92D-FDDE-1471-298C-EB912654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225667-F1F7-A37E-E730-EC886D6D4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4907AE-A7CE-875F-E803-522A86DC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551"/>
            <a:ext cx="12192000" cy="630489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325D89-0C71-B888-B500-095EEA31BA15}"/>
              </a:ext>
            </a:extLst>
          </p:cNvPr>
          <p:cNvSpPr txBox="1"/>
          <p:nvPr/>
        </p:nvSpPr>
        <p:spPr>
          <a:xfrm>
            <a:off x="3466010" y="2121319"/>
            <a:ext cx="18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16760(minv= 3.3)</a:t>
            </a:r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A375BB1-0181-AC7A-F519-A9EC42ADE6A0}"/>
              </a:ext>
            </a:extLst>
          </p:cNvPr>
          <p:cNvCxnSpPr>
            <a:cxnSpLocks/>
          </p:cNvCxnSpPr>
          <p:nvPr/>
        </p:nvCxnSpPr>
        <p:spPr>
          <a:xfrm flipH="1">
            <a:off x="3466011" y="2490651"/>
            <a:ext cx="95795" cy="139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E3C48D-FA48-C697-4B81-9AFDF4E4AE33}"/>
              </a:ext>
            </a:extLst>
          </p:cNvPr>
          <p:cNvSpPr txBox="1"/>
          <p:nvPr/>
        </p:nvSpPr>
        <p:spPr>
          <a:xfrm>
            <a:off x="7289074" y="4298462"/>
            <a:ext cx="181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3624(minv =10.5)</a:t>
            </a:r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BE8BBB8-F169-8659-9425-43F8369BF612}"/>
              </a:ext>
            </a:extLst>
          </p:cNvPr>
          <p:cNvCxnSpPr>
            <a:cxnSpLocks/>
          </p:cNvCxnSpPr>
          <p:nvPr/>
        </p:nvCxnSpPr>
        <p:spPr>
          <a:xfrm>
            <a:off x="8344990" y="4667794"/>
            <a:ext cx="95795" cy="52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62DBC0A-FB95-4E6C-C493-573FDF102EB3}"/>
              </a:ext>
            </a:extLst>
          </p:cNvPr>
          <p:cNvCxnSpPr>
            <a:cxnSpLocks/>
          </p:cNvCxnSpPr>
          <p:nvPr/>
        </p:nvCxnSpPr>
        <p:spPr>
          <a:xfrm flipV="1">
            <a:off x="9261568" y="5823480"/>
            <a:ext cx="744581" cy="289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4B6D56A-2B29-DFD7-3138-6ED780C1C709}"/>
              </a:ext>
            </a:extLst>
          </p:cNvPr>
          <p:cNvCxnSpPr>
            <a:cxnSpLocks/>
          </p:cNvCxnSpPr>
          <p:nvPr/>
        </p:nvCxnSpPr>
        <p:spPr>
          <a:xfrm>
            <a:off x="9936480" y="5451581"/>
            <a:ext cx="391886" cy="26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5C3509-941B-CD92-B0B2-64DA5433C0AE}"/>
              </a:ext>
            </a:extLst>
          </p:cNvPr>
          <p:cNvSpPr txBox="1"/>
          <p:nvPr/>
        </p:nvSpPr>
        <p:spPr>
          <a:xfrm>
            <a:off x="7446373" y="5889415"/>
            <a:ext cx="195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1319(minv=12.97)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31849A-94F9-4EAA-6433-0B9DC58A0B85}"/>
              </a:ext>
            </a:extLst>
          </p:cNvPr>
          <p:cNvSpPr txBox="1"/>
          <p:nvPr/>
        </p:nvSpPr>
        <p:spPr>
          <a:xfrm>
            <a:off x="9261568" y="5190309"/>
            <a:ext cx="167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982(minv=13.5)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5929C51-A293-0ABB-D7FE-E05E2DEAAF2F}"/>
              </a:ext>
            </a:extLst>
          </p:cNvPr>
          <p:cNvSpPr txBox="1"/>
          <p:nvPr/>
        </p:nvSpPr>
        <p:spPr>
          <a:xfrm>
            <a:off x="418010" y="1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自己算</a:t>
            </a:r>
          </a:p>
        </p:txBody>
      </p:sp>
    </p:spTree>
    <p:extLst>
      <p:ext uri="{BB962C8B-B14F-4D97-AF65-F5344CB8AC3E}">
        <p14:creationId xmlns:p14="http://schemas.microsoft.com/office/powerpoint/2010/main" val="41275405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2E082C0-957D-6541-E267-1419C3F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998"/>
            <a:ext cx="12192000" cy="63080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5799FDF-54AA-50D8-A14E-C8FA9E006790}"/>
              </a:ext>
            </a:extLst>
          </p:cNvPr>
          <p:cNvSpPr txBox="1"/>
          <p:nvPr/>
        </p:nvSpPr>
        <p:spPr>
          <a:xfrm>
            <a:off x="3178628" y="2350814"/>
            <a:ext cx="70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3.23</a:t>
            </a:r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88D3A35-7897-5DAB-9F45-388E08B1AFA2}"/>
              </a:ext>
            </a:extLst>
          </p:cNvPr>
          <p:cNvCxnSpPr>
            <a:cxnSpLocks/>
          </p:cNvCxnSpPr>
          <p:nvPr/>
        </p:nvCxnSpPr>
        <p:spPr>
          <a:xfrm flipH="1">
            <a:off x="3178629" y="2768825"/>
            <a:ext cx="174172" cy="757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805E5D-78E5-DB7D-A6EF-47A7F0C7E15C}"/>
              </a:ext>
            </a:extLst>
          </p:cNvPr>
          <p:cNvSpPr txBox="1"/>
          <p:nvPr/>
        </p:nvSpPr>
        <p:spPr>
          <a:xfrm>
            <a:off x="7293426" y="1386840"/>
            <a:ext cx="7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10.5</a:t>
            </a:r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193C1E8-3AD2-6BEC-D10A-AC918A1F91AF}"/>
              </a:ext>
            </a:extLst>
          </p:cNvPr>
          <p:cNvCxnSpPr>
            <a:cxnSpLocks/>
          </p:cNvCxnSpPr>
          <p:nvPr/>
        </p:nvCxnSpPr>
        <p:spPr>
          <a:xfrm flipV="1">
            <a:off x="7685312" y="755468"/>
            <a:ext cx="391886" cy="63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B819D79-BDD6-3D83-FA95-04E12853239F}"/>
              </a:ext>
            </a:extLst>
          </p:cNvPr>
          <p:cNvCxnSpPr>
            <a:cxnSpLocks/>
          </p:cNvCxnSpPr>
          <p:nvPr/>
        </p:nvCxnSpPr>
        <p:spPr>
          <a:xfrm flipV="1">
            <a:off x="9805851" y="1670762"/>
            <a:ext cx="0" cy="803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D31A683-0D31-4BD4-C35A-932435812276}"/>
              </a:ext>
            </a:extLst>
          </p:cNvPr>
          <p:cNvCxnSpPr>
            <a:cxnSpLocks/>
          </p:cNvCxnSpPr>
          <p:nvPr/>
        </p:nvCxnSpPr>
        <p:spPr>
          <a:xfrm>
            <a:off x="9936480" y="827314"/>
            <a:ext cx="235131" cy="25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CB7013A-8AB8-9635-D474-536D24118BA4}"/>
              </a:ext>
            </a:extLst>
          </p:cNvPr>
          <p:cNvSpPr txBox="1"/>
          <p:nvPr/>
        </p:nvSpPr>
        <p:spPr>
          <a:xfrm>
            <a:off x="9422673" y="2491935"/>
            <a:ext cx="70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13.15</a:t>
            </a:r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0EB2A3-48DD-D8FE-B345-629DB8777D87}"/>
              </a:ext>
            </a:extLst>
          </p:cNvPr>
          <p:cNvSpPr txBox="1"/>
          <p:nvPr/>
        </p:nvSpPr>
        <p:spPr>
          <a:xfrm>
            <a:off x="9466219" y="548640"/>
            <a:ext cx="61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13.6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413CB40-9A1C-794D-601B-1458B41AAC98}"/>
              </a:ext>
            </a:extLst>
          </p:cNvPr>
          <p:cNvSpPr txBox="1"/>
          <p:nvPr/>
        </p:nvSpPr>
        <p:spPr>
          <a:xfrm>
            <a:off x="309154" y="2266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電腦算</a:t>
            </a:r>
          </a:p>
        </p:txBody>
      </p:sp>
    </p:spTree>
    <p:extLst>
      <p:ext uri="{BB962C8B-B14F-4D97-AF65-F5344CB8AC3E}">
        <p14:creationId xmlns:p14="http://schemas.microsoft.com/office/powerpoint/2010/main" val="183593571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0ABEEC-DA87-E722-E6B0-0CA7F1C3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B8FB95-F81C-A04B-AA81-C1333A47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42"/>
            <a:ext cx="6026331" cy="31296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878E1E-67EE-3CDD-2FD0-D5A7A9C1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68" y="274999"/>
            <a:ext cx="6026332" cy="31179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B1841C9-043A-D848-DD78-4120A3A50514}"/>
              </a:ext>
            </a:extLst>
          </p:cNvPr>
          <p:cNvSpPr txBox="1"/>
          <p:nvPr/>
        </p:nvSpPr>
        <p:spPr>
          <a:xfrm>
            <a:off x="2278570" y="3392819"/>
            <a:ext cx="146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↑自己算</a:t>
            </a:r>
            <a:r>
              <a:rPr lang="en-US" altLang="zh-TW"/>
              <a:t>(4B)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909440-4152-DCC7-9D20-78E1B543F60C}"/>
              </a:ext>
            </a:extLst>
          </p:cNvPr>
          <p:cNvSpPr txBox="1"/>
          <p:nvPr/>
        </p:nvSpPr>
        <p:spPr>
          <a:xfrm>
            <a:off x="8668104" y="3401136"/>
            <a:ext cx="124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↑電腦算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E7533A-3B0E-1384-66D5-FE1C338F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423"/>
            <a:ext cx="6024536" cy="305007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7D5948C-250B-658F-4360-9624859027F3}"/>
              </a:ext>
            </a:extLst>
          </p:cNvPr>
          <p:cNvSpPr txBox="1"/>
          <p:nvPr/>
        </p:nvSpPr>
        <p:spPr>
          <a:xfrm>
            <a:off x="6165668" y="5141796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←用</a:t>
            </a:r>
            <a:r>
              <a:rPr lang="en-US" altLang="zh-TW"/>
              <a:t>liadr</a:t>
            </a:r>
            <a:r>
              <a:rPr lang="zh-TW" altLang="en-US"/>
              <a:t>、探空最相近的時間算相關係數</a:t>
            </a:r>
          </a:p>
        </p:txBody>
      </p:sp>
    </p:spTree>
    <p:extLst>
      <p:ext uri="{BB962C8B-B14F-4D97-AF65-F5344CB8AC3E}">
        <p14:creationId xmlns:p14="http://schemas.microsoft.com/office/powerpoint/2010/main" val="86689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5CF8E7-D599-43D1-9F1B-C43984C7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160"/>
            <a:ext cx="12192000" cy="6227680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CA7A881-5C4B-BA0F-9CE5-0580A656A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5701" r="44334"/>
          <a:stretch/>
        </p:blipFill>
        <p:spPr>
          <a:xfrm>
            <a:off x="5878945" y="611909"/>
            <a:ext cx="434110" cy="5634182"/>
          </a:xfr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D28A49F1-9189-7FEE-CDE5-ED9CC949D35C}"/>
              </a:ext>
            </a:extLst>
          </p:cNvPr>
          <p:cNvSpPr/>
          <p:nvPr/>
        </p:nvSpPr>
        <p:spPr>
          <a:xfrm>
            <a:off x="3980873" y="581891"/>
            <a:ext cx="544945" cy="5661891"/>
          </a:xfrm>
          <a:prstGeom prst="frame">
            <a:avLst>
              <a:gd name="adj1" fmla="val 23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2E7AC2-93E4-B366-A913-C763AC3B9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349019" y="219363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999242-8A5D-6802-266C-8962C3A3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所需檔案建立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2F0039-76CF-7504-E3CF-7502F86A5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939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5CF8E7-D599-43D1-9F1B-C43984C7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160"/>
            <a:ext cx="12192000" cy="6227680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784F9EE-1B04-2776-4751-C48F8452A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0" t="5892" r="41000"/>
          <a:stretch/>
        </p:blipFill>
        <p:spPr>
          <a:xfrm>
            <a:off x="11222182" y="609600"/>
            <a:ext cx="443346" cy="5588000"/>
          </a:xfr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E99B7215-A781-29AF-6AE9-C5BFC236BBC0}"/>
              </a:ext>
            </a:extLst>
          </p:cNvPr>
          <p:cNvSpPr/>
          <p:nvPr/>
        </p:nvSpPr>
        <p:spPr>
          <a:xfrm>
            <a:off x="9790544" y="581891"/>
            <a:ext cx="544947" cy="5643418"/>
          </a:xfrm>
          <a:prstGeom prst="frame">
            <a:avLst>
              <a:gd name="adj1" fmla="val 16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E3CBCA-ECC2-F5BE-3C58-17556A9E2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422909" y="315160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82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094EA-9FB7-9F1D-E673-1A76F1F3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2019-01-19</a:t>
            </a:r>
            <a:r>
              <a:rPr lang="zh-TW" altLang="en-US" dirty="0"/>
              <a:t>小結論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46D3F-D486-C8E8-2C3A-3E0DAB51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08:00</a:t>
            </a:r>
            <a:r>
              <a:rPr lang="zh-TW" altLang="en-US" dirty="0"/>
              <a:t>的高層風</a:t>
            </a:r>
            <a:r>
              <a:rPr lang="en-US" altLang="zh-TW" dirty="0"/>
              <a:t>lidar</a:t>
            </a:r>
            <a:r>
              <a:rPr lang="zh-TW" altLang="en-US" dirty="0"/>
              <a:t>並沒有觀測到強風</a:t>
            </a:r>
            <a:r>
              <a:rPr lang="en-US" altLang="zh-TW" dirty="0"/>
              <a:t>(10-11m/s)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但是</a:t>
            </a:r>
            <a:r>
              <a:rPr lang="en-US" altLang="zh-TW" dirty="0"/>
              <a:t>07:00~10:00</a:t>
            </a:r>
            <a:r>
              <a:rPr lang="zh-TW" altLang="en-US" dirty="0"/>
              <a:t>的確出現風向的轉換</a:t>
            </a:r>
            <a:r>
              <a:rPr lang="en-US" altLang="zh-TW" dirty="0"/>
              <a:t>(</a:t>
            </a:r>
            <a:r>
              <a:rPr lang="zh-TW" altLang="en-US" dirty="0"/>
              <a:t>西風轉東風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20:00</a:t>
            </a:r>
            <a:r>
              <a:rPr lang="zh-TW" altLang="en-US" dirty="0"/>
              <a:t>的資料也因為信賴度不足無法說明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6D60EE-2EE1-43BC-0950-35672E93B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572" y="732646"/>
            <a:ext cx="3096609" cy="1916084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95E8E7-5356-598D-7E83-AF625675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691" y="3089580"/>
            <a:ext cx="2486372" cy="1486107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06500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2852D-CB42-D41A-9083-D96F2A41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654F7F-398C-ECEE-34C9-977A7F8AA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F67D18-9A53-DB2F-08B9-90081A23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946"/>
            <a:ext cx="12192000" cy="6252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05D3F29-8EF0-5BC6-5996-667800430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283209" y="302946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1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9D4B9-E690-C6E8-F63E-85FAF72D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C31D2-FF2C-D435-A052-CF542A630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58A8BE-3A8C-AE06-074D-D2B65182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8"/>
            <a:ext cx="12192000" cy="63713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72A7E1-8598-9F77-999A-89ABFB645B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374418" y="243348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8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58A8BE-3A8C-AE06-074D-D2B65182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8"/>
            <a:ext cx="12192000" cy="6371303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AB3D49-0760-9777-A017-C7131B9E4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5582" r="40000"/>
          <a:stretch/>
        </p:blipFill>
        <p:spPr>
          <a:xfrm>
            <a:off x="5680363" y="766618"/>
            <a:ext cx="415637" cy="5624946"/>
          </a:xfr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961B14A2-1969-1A0F-F912-0B38479185A5}"/>
              </a:ext>
            </a:extLst>
          </p:cNvPr>
          <p:cNvSpPr/>
          <p:nvPr/>
        </p:nvSpPr>
        <p:spPr>
          <a:xfrm>
            <a:off x="4091709" y="637309"/>
            <a:ext cx="554182" cy="5800436"/>
          </a:xfrm>
          <a:prstGeom prst="frame">
            <a:avLst>
              <a:gd name="adj1" fmla="val 380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BDD354-62A9-DC06-9E8B-3599BD2BD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362874" y="243348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5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58A8BE-3A8C-AE06-074D-D2B65182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8"/>
            <a:ext cx="12192000" cy="6371303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962B9A5-F7E6-3E15-930A-C5C8A46FC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4" t="5573" r="40333"/>
          <a:stretch/>
        </p:blipFill>
        <p:spPr>
          <a:xfrm>
            <a:off x="11453091" y="611909"/>
            <a:ext cx="397163" cy="5634181"/>
          </a:xfr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D79B2083-76B3-5363-EC3D-930CFE43AC20}"/>
              </a:ext>
            </a:extLst>
          </p:cNvPr>
          <p:cNvSpPr/>
          <p:nvPr/>
        </p:nvSpPr>
        <p:spPr>
          <a:xfrm>
            <a:off x="9790545" y="611909"/>
            <a:ext cx="628073" cy="5634181"/>
          </a:xfrm>
          <a:prstGeom prst="frame">
            <a:avLst>
              <a:gd name="adj1" fmla="val 21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96F7BD-A262-ECD2-85A1-21FF31224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381345" y="243348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7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FF7CB-5920-F051-BA53-07DFD338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2019-03-13</a:t>
            </a:r>
            <a:r>
              <a:rPr lang="zh-TW" altLang="en-US" dirty="0"/>
              <a:t>小結論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0C9ED-F7D4-7CA6-32C9-3F64F1A9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08:00</a:t>
            </a:r>
            <a:r>
              <a:rPr lang="zh-TW" altLang="en-US" dirty="0"/>
              <a:t>以及</a:t>
            </a:r>
            <a:r>
              <a:rPr lang="en-US" altLang="zh-TW" dirty="0"/>
              <a:t>20:00</a:t>
            </a:r>
            <a:r>
              <a:rPr lang="zh-TW" altLang="en-US" dirty="0"/>
              <a:t>低層風向以及強風區的風向</a:t>
            </a:r>
            <a:r>
              <a:rPr lang="en-US" altLang="zh-TW" dirty="0"/>
              <a:t>lidar</a:t>
            </a:r>
            <a:r>
              <a:rPr lang="zh-TW" altLang="en-US" dirty="0"/>
              <a:t>與觀測相似，高層風可能是因為均質假設的水平範圍過大導致風向不一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3172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91E4D-8A88-0DAF-9013-306E7A2A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6C2D92-BF93-5085-ACE2-D4189E31C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0EDB3B-2B72-B276-4A78-735F3E97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84"/>
            <a:ext cx="12192000" cy="63148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5BCFF5-E8EB-2EC4-C621-DE5D3A5F7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533746" y="235526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3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34C015-3CBB-DB03-A3B3-14873CC4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9A84D0-C3CA-BFD9-8F85-6AA6F2A8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4AACBD-6EE5-F066-AA0D-AF08EE1E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50"/>
            <a:ext cx="12192000" cy="6406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ED7D24E-2D19-2025-9BA3-AF8C84454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374418" y="365125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96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74AACBD-6EE5-F066-AA0D-AF08EE1E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50"/>
            <a:ext cx="12192000" cy="6406900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F79BC5C-33DD-AE98-F23E-ADEC02D04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5" t="5975" r="44975"/>
          <a:stretch/>
        </p:blipFill>
        <p:spPr>
          <a:xfrm>
            <a:off x="2678546" y="775856"/>
            <a:ext cx="387926" cy="5523344"/>
          </a:xfr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A729F355-4CD5-0D2E-F096-486A37BA1089}"/>
              </a:ext>
            </a:extLst>
          </p:cNvPr>
          <p:cNvSpPr/>
          <p:nvPr/>
        </p:nvSpPr>
        <p:spPr>
          <a:xfrm>
            <a:off x="3934691" y="600364"/>
            <a:ext cx="665017" cy="5698836"/>
          </a:xfrm>
          <a:prstGeom prst="frame">
            <a:avLst>
              <a:gd name="adj1" fmla="val 2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A84997-DDA5-39CF-D7B4-8A22710E00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561455" y="471055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7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FA8F3-9494-E2BC-2103-6690576B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sheet</a:t>
            </a:r>
            <a:r>
              <a:rPr lang="zh-TW" altLang="en-US" dirty="0"/>
              <a:t>並設定高度的</a:t>
            </a:r>
            <a:r>
              <a:rPr lang="en-US" altLang="zh-TW" dirty="0"/>
              <a:t>max</a:t>
            </a:r>
            <a:r>
              <a:rPr lang="zh-TW" altLang="en-US" dirty="0"/>
              <a:t>、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1100D59-3629-AC8A-CC32-2B3BE1A4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93" y="1861833"/>
            <a:ext cx="7754432" cy="435353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42A7D6-D6A9-D625-55F2-4E0562186DBE}"/>
              </a:ext>
            </a:extLst>
          </p:cNvPr>
          <p:cNvSpPr txBox="1"/>
          <p:nvPr/>
        </p:nvSpPr>
        <p:spPr>
          <a:xfrm>
            <a:off x="9818255" y="3195782"/>
            <a:ext cx="1136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將一天的第一筆資料中索取地的高度當作標準</a:t>
            </a:r>
            <a:r>
              <a:rPr lang="en-US" altLang="zh-TW" dirty="0"/>
              <a:t>(</a:t>
            </a:r>
            <a:r>
              <a:rPr lang="zh-TW" altLang="en-US" dirty="0"/>
              <a:t>全天的高度都跟第一天一樣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箭號: 向左 10">
            <a:extLst>
              <a:ext uri="{FF2B5EF4-FFF2-40B4-BE49-F238E27FC236}">
                <a16:creationId xmlns:a16="http://schemas.microsoft.com/office/drawing/2014/main" id="{A3315D17-47FD-A4CD-D559-1E4B614155CA}"/>
              </a:ext>
            </a:extLst>
          </p:cNvPr>
          <p:cNvSpPr/>
          <p:nvPr/>
        </p:nvSpPr>
        <p:spPr>
          <a:xfrm>
            <a:off x="5710635" y="4654269"/>
            <a:ext cx="4107620" cy="3140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44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74AACBD-6EE5-F066-AA0D-AF08EE1E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50"/>
            <a:ext cx="12192000" cy="6406900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F28538F-3E2D-088D-45EE-3A20F98E8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5" t="6999" r="39279"/>
          <a:stretch/>
        </p:blipFill>
        <p:spPr>
          <a:xfrm>
            <a:off x="11083637" y="667327"/>
            <a:ext cx="378692" cy="5523346"/>
          </a:xfr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93F953DC-5DC6-4B5B-EBCE-1CF400B46960}"/>
              </a:ext>
            </a:extLst>
          </p:cNvPr>
          <p:cNvSpPr/>
          <p:nvPr/>
        </p:nvSpPr>
        <p:spPr>
          <a:xfrm>
            <a:off x="10002982" y="609600"/>
            <a:ext cx="526473" cy="5726545"/>
          </a:xfrm>
          <a:prstGeom prst="frame">
            <a:avLst>
              <a:gd name="adj1" fmla="val 65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32E7EFF-B40A-CB0C-7DE8-6C262C046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7" t="6869" r="11951"/>
          <a:stretch/>
        </p:blipFill>
        <p:spPr>
          <a:xfrm>
            <a:off x="12418291" y="279399"/>
            <a:ext cx="655782" cy="63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67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15BDE-2B02-B739-608B-9CC4FDA6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2019-11-24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38BBC2-722D-3756-24E7-333272123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20:00</a:t>
            </a:r>
            <a:r>
              <a:rPr lang="zh-TW" altLang="en-US" dirty="0"/>
              <a:t>地面強風區</a:t>
            </a:r>
            <a:r>
              <a:rPr lang="en-US" altLang="zh-TW" dirty="0"/>
              <a:t>lidar</a:t>
            </a:r>
            <a:r>
              <a:rPr lang="zh-TW" altLang="en-US" dirty="0"/>
              <a:t>與觀測相似，但是高層</a:t>
            </a:r>
            <a:r>
              <a:rPr lang="en-US" altLang="zh-TW" dirty="0"/>
              <a:t>lidar</a:t>
            </a:r>
            <a:r>
              <a:rPr lang="zh-TW" altLang="en-US" dirty="0"/>
              <a:t>顯示為強風，與觀測所得的風速差到</a:t>
            </a:r>
            <a:r>
              <a:rPr lang="en-US" altLang="zh-TW" dirty="0"/>
              <a:t>9(m/s)</a:t>
            </a:r>
            <a:r>
              <a:rPr lang="zh-TW" altLang="en-US" dirty="0"/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2418346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E7734-F019-E1F1-29B9-8697A5B96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個案分析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9EE5C0-866E-4EA2-76E1-62EDC6B700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(</a:t>
            </a:r>
            <a:r>
              <a:rPr lang="zh-TW" altLang="en-US"/>
              <a:t>不同</a:t>
            </a:r>
            <a:r>
              <a:rPr lang="en-US" altLang="zh-TW"/>
              <a:t>confidence level</a:t>
            </a:r>
            <a:r>
              <a:rPr lang="zh-TW" altLang="en-US"/>
              <a:t>、</a:t>
            </a:r>
            <a:r>
              <a:rPr lang="en-US" altLang="zh-TW"/>
              <a:t>sigma)</a:t>
            </a:r>
          </a:p>
          <a:p>
            <a:r>
              <a:rPr lang="en-US" altLang="zh-TW"/>
              <a:t>confidence level = 100 or 75</a:t>
            </a:r>
          </a:p>
          <a:p>
            <a:r>
              <a:rPr lang="en-US" altLang="zh-TW"/>
              <a:t>sigma = 0.5 o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423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646E8E-5438-12E9-8A3C-F9D5A538D979}"/>
              </a:ext>
            </a:extLst>
          </p:cNvPr>
          <p:cNvSpPr txBox="1"/>
          <p:nvPr/>
        </p:nvSpPr>
        <p:spPr>
          <a:xfrm>
            <a:off x="1667163" y="2828835"/>
            <a:ext cx="885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/>
              <a:t>特別個案</a:t>
            </a:r>
            <a:r>
              <a:rPr lang="en-US" altLang="zh-TW" sz="7200"/>
              <a:t>(2019-03-05)</a:t>
            </a:r>
            <a:endParaRPr lang="zh-TW" altLang="en-US" sz="7200"/>
          </a:p>
        </p:txBody>
      </p:sp>
    </p:spTree>
    <p:extLst>
      <p:ext uri="{BB962C8B-B14F-4D97-AF65-F5344CB8AC3E}">
        <p14:creationId xmlns:p14="http://schemas.microsoft.com/office/powerpoint/2010/main" val="1289481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767CDB4-1609-A8A0-5A9F-B5CB4F624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7676" r="16289" b="7205"/>
          <a:stretch/>
        </p:blipFill>
        <p:spPr>
          <a:xfrm>
            <a:off x="674255" y="0"/>
            <a:ext cx="1067764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2CBD37-A23D-E257-7C5B-5DD0E0A9AC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6842" r="72894" b="7389"/>
          <a:stretch/>
        </p:blipFill>
        <p:spPr>
          <a:xfrm>
            <a:off x="4784440" y="738908"/>
            <a:ext cx="674256" cy="57888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371C82D-3A5A-6D84-E2BB-F98F9899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3" t="6330" r="16732" b="6297"/>
          <a:stretch/>
        </p:blipFill>
        <p:spPr>
          <a:xfrm>
            <a:off x="9411855" y="525318"/>
            <a:ext cx="600363" cy="5992091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42FED599-DC7E-9164-BDBE-E906AD2D31BC}"/>
              </a:ext>
            </a:extLst>
          </p:cNvPr>
          <p:cNvSpPr/>
          <p:nvPr/>
        </p:nvSpPr>
        <p:spPr>
          <a:xfrm>
            <a:off x="3786911" y="506846"/>
            <a:ext cx="507998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B8673201-4CB8-E87E-DDED-F6B5662F1FC3}"/>
              </a:ext>
            </a:extLst>
          </p:cNvPr>
          <p:cNvSpPr/>
          <p:nvPr/>
        </p:nvSpPr>
        <p:spPr>
          <a:xfrm>
            <a:off x="8248068" y="2382982"/>
            <a:ext cx="507998" cy="4424794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17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0004CBA-4DF2-FC16-32B1-D3D78C059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8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C64B580-C858-5B18-37AE-31E29DA86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A7FC12B-462A-FF2F-C4C6-CDAF75F84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6842" r="72894" b="7389"/>
          <a:stretch/>
        </p:blipFill>
        <p:spPr>
          <a:xfrm>
            <a:off x="4181993" y="1323703"/>
            <a:ext cx="501076" cy="43020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4C66FFB-F4EF-E78E-FDEA-EA2BFC558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3" t="6330" r="16732" b="6297"/>
          <a:stretch/>
        </p:blipFill>
        <p:spPr>
          <a:xfrm>
            <a:off x="7929942" y="1323703"/>
            <a:ext cx="431032" cy="43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47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609DE7-89B9-9E29-43DA-0E7B6F5BB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44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26B976-8C92-7168-0EFE-CB6D0399C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1619D40-BFA0-34AB-74B7-C242C82C7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6842" r="72894" b="7389"/>
          <a:stretch/>
        </p:blipFill>
        <p:spPr>
          <a:xfrm>
            <a:off x="4181993" y="1323703"/>
            <a:ext cx="501076" cy="4302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CAD0F2-07B8-82AD-D88E-117EA1408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3" t="6330" r="16732" b="6297"/>
          <a:stretch/>
        </p:blipFill>
        <p:spPr>
          <a:xfrm>
            <a:off x="7929942" y="1323703"/>
            <a:ext cx="431032" cy="43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32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5ED916-B0E0-48B6-A21D-55912BF33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1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8DD76-70CC-FA64-0BE6-D2A1D8DD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放上高度及時間座標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BA5243-A60A-B9E3-FCAF-555691EA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80" y="1605825"/>
            <a:ext cx="7306695" cy="41820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B25321C-8665-53AD-BE83-B2CA5F42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30" y="2447788"/>
            <a:ext cx="2067213" cy="196242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64EA7D-1A7B-A9D2-BF09-1C2E976DC784}"/>
              </a:ext>
            </a:extLst>
          </p:cNvPr>
          <p:cNvSpPr txBox="1"/>
          <p:nvPr/>
        </p:nvSpPr>
        <p:spPr>
          <a:xfrm>
            <a:off x="1814945" y="1884572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高度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F11B37A-E0EE-ECFD-DA85-50F87FD20CDD}"/>
              </a:ext>
            </a:extLst>
          </p:cNvPr>
          <p:cNvSpPr txBox="1"/>
          <p:nvPr/>
        </p:nvSpPr>
        <p:spPr>
          <a:xfrm>
            <a:off x="7445009" y="1070116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4065005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047A3AB-FCCF-3811-9664-A75A1642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C4CC09D-0BF4-46B5-3DC8-DD0C61A50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6842" r="72894" b="7389"/>
          <a:stretch/>
        </p:blipFill>
        <p:spPr>
          <a:xfrm>
            <a:off x="4181993" y="1323703"/>
            <a:ext cx="501076" cy="4302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E154AA-DF9C-C39B-3659-EA7C7A97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3" t="6330" r="16732" b="6297"/>
          <a:stretch/>
        </p:blipFill>
        <p:spPr>
          <a:xfrm>
            <a:off x="7929942" y="1323703"/>
            <a:ext cx="431032" cy="43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63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0C2AAEC-075A-6462-9F4D-33F36498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75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41CDFB-7962-AA01-528F-7426B3C2D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61BA17-6E26-513B-6D0C-9C2E8DEED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6842" r="72894" b="7389"/>
          <a:stretch/>
        </p:blipFill>
        <p:spPr>
          <a:xfrm>
            <a:off x="4181993" y="1323703"/>
            <a:ext cx="501076" cy="4302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334CA1-5551-CD7A-F5A0-0AABEB5A0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3" t="6330" r="16732" b="6297"/>
          <a:stretch/>
        </p:blipFill>
        <p:spPr>
          <a:xfrm>
            <a:off x="7929942" y="1323703"/>
            <a:ext cx="431032" cy="43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2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FC153CD-E443-3878-3010-2E4B164EC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5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AA4BD4B-EBF3-8E60-F744-2342899C2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0B1E9D-BCD7-F43C-FF91-178CB0399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6842" r="72894" b="7389"/>
          <a:stretch/>
        </p:blipFill>
        <p:spPr>
          <a:xfrm>
            <a:off x="4181993" y="1323703"/>
            <a:ext cx="501076" cy="4302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B7031B-D797-58A9-98D2-49C5F9823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3" t="6330" r="16732" b="6297"/>
          <a:stretch/>
        </p:blipFill>
        <p:spPr>
          <a:xfrm>
            <a:off x="7929942" y="1323703"/>
            <a:ext cx="431032" cy="43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5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403F04-50AE-9288-2F16-4BF191A21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9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3B3F33E-62EF-0EE2-6141-FE31AA6C2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28AD87E-F898-C3B3-21B0-8F222D88E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6842" r="72894" b="7389"/>
          <a:stretch/>
        </p:blipFill>
        <p:spPr>
          <a:xfrm>
            <a:off x="4181993" y="1323703"/>
            <a:ext cx="501076" cy="430203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659B23F-A484-9731-AAB7-1D90FC1FF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3" t="6330" r="16732" b="6297"/>
          <a:stretch/>
        </p:blipFill>
        <p:spPr>
          <a:xfrm>
            <a:off x="7929942" y="1323703"/>
            <a:ext cx="431032" cy="43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9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646E8E-5438-12E9-8A3C-F9D5A538D979}"/>
              </a:ext>
            </a:extLst>
          </p:cNvPr>
          <p:cNvSpPr txBox="1"/>
          <p:nvPr/>
        </p:nvSpPr>
        <p:spPr>
          <a:xfrm>
            <a:off x="1667163" y="2828835"/>
            <a:ext cx="885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/>
              <a:t>特別個案</a:t>
            </a:r>
            <a:r>
              <a:rPr lang="en-US" altLang="zh-TW" sz="7200"/>
              <a:t>(2019-03-15)</a:t>
            </a:r>
            <a:endParaRPr lang="zh-TW" altLang="en-US" sz="7200"/>
          </a:p>
        </p:txBody>
      </p:sp>
    </p:spTree>
    <p:extLst>
      <p:ext uri="{BB962C8B-B14F-4D97-AF65-F5344CB8AC3E}">
        <p14:creationId xmlns:p14="http://schemas.microsoft.com/office/powerpoint/2010/main" val="2732498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37C20E6-2150-3BE6-536C-935C5E73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3" y="0"/>
            <a:ext cx="11591693" cy="6858000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B04B1872-8199-C312-29B9-AD59BA211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5270" r="73377" b="7115"/>
          <a:stretch/>
        </p:blipFill>
        <p:spPr>
          <a:xfrm>
            <a:off x="5209309" y="443345"/>
            <a:ext cx="489527" cy="6142182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CEEC86F-CDC1-DEA0-8063-CB7455FF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6" t="5270" r="14207" b="7115"/>
          <a:stretch/>
        </p:blipFill>
        <p:spPr>
          <a:xfrm>
            <a:off x="10261599" y="443345"/>
            <a:ext cx="563419" cy="6142182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1AD414AB-C5E7-B1C1-6F56-D7D0A7875448}"/>
              </a:ext>
            </a:extLst>
          </p:cNvPr>
          <p:cNvSpPr/>
          <p:nvPr/>
        </p:nvSpPr>
        <p:spPr>
          <a:xfrm>
            <a:off x="3786910" y="506846"/>
            <a:ext cx="683489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49692942-EC76-43C4-15D0-C6F5286BF5A3}"/>
              </a:ext>
            </a:extLst>
          </p:cNvPr>
          <p:cNvSpPr/>
          <p:nvPr/>
        </p:nvSpPr>
        <p:spPr>
          <a:xfrm>
            <a:off x="8779163" y="506846"/>
            <a:ext cx="600392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335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65E67A14-83DB-FDBB-661F-18EFBD739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F7B856-0F2E-65D5-1A1C-896AEDCA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7" y="274229"/>
            <a:ext cx="4454236" cy="2660073"/>
          </a:xfrm>
        </p:spPr>
        <p:txBody>
          <a:bodyPr>
            <a:normAutofit/>
          </a:bodyPr>
          <a:lstStyle/>
          <a:p>
            <a:r>
              <a:rPr lang="zh-TW" altLang="en-US" dirty="0"/>
              <a:t>對除了</a:t>
            </a:r>
            <a:r>
              <a:rPr lang="en-US" altLang="zh-TW" dirty="0"/>
              <a:t>RV</a:t>
            </a:r>
            <a:r>
              <a:rPr lang="zh-TW" altLang="en-US" dirty="0"/>
              <a:t>以外的資料做分類，並統計其信賴度</a:t>
            </a:r>
            <a:r>
              <a:rPr lang="en-US" altLang="zh-TW" dirty="0"/>
              <a:t>(&gt;=75)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6169A2-E87C-226A-13A7-A90E11AD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17" y="374770"/>
            <a:ext cx="3588282" cy="54423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85FF26F-3B60-2BC0-8826-A1A3435D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684" y="436563"/>
            <a:ext cx="3429479" cy="48107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0AE5C3E-AED6-229A-E047-512F4A35F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1" y="3923699"/>
            <a:ext cx="3153215" cy="12574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D3955A5-9B33-72B4-F504-7DD85EA40533}"/>
              </a:ext>
            </a:extLst>
          </p:cNvPr>
          <p:cNvSpPr txBox="1"/>
          <p:nvPr/>
        </p:nvSpPr>
        <p:spPr>
          <a:xfrm>
            <a:off x="1016000" y="5466171"/>
            <a:ext cx="236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將信賴度在四筆資料中都</a:t>
            </a:r>
            <a:r>
              <a:rPr lang="en-US" altLang="zh-TW" dirty="0"/>
              <a:t>&lt;75</a:t>
            </a:r>
            <a:r>
              <a:rPr lang="zh-TW" altLang="en-US" dirty="0"/>
              <a:t>的資料補上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3346D2-694A-1D27-BF1F-3FC7CB7906FA}"/>
              </a:ext>
            </a:extLst>
          </p:cNvPr>
          <p:cNvSpPr txBox="1"/>
          <p:nvPr/>
        </p:nvSpPr>
        <p:spPr>
          <a:xfrm>
            <a:off x="5541818" y="6112502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Believe</a:t>
            </a:r>
            <a:r>
              <a:rPr lang="zh-TW" altLang="en-US" dirty="0"/>
              <a:t>檔案資料元素位於</a:t>
            </a:r>
            <a:r>
              <a:rPr lang="en-US" altLang="zh-TW" dirty="0"/>
              <a:t>0~4(</a:t>
            </a:r>
            <a:r>
              <a:rPr lang="zh-TW" altLang="en-US" dirty="0"/>
              <a:t>只需要用到</a:t>
            </a:r>
            <a:r>
              <a:rPr lang="en-US" altLang="zh-TW" dirty="0"/>
              <a:t>4</a:t>
            </a:r>
            <a:r>
              <a:rPr lang="zh-TW" altLang="en-US" dirty="0"/>
              <a:t>的資料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</a:t>
            </a:r>
            <a:r>
              <a:rPr lang="zh-TW" altLang="en-US" dirty="0">
                <a:sym typeface="Wingdings" panose="05000000000000000000" pitchFamily="2" charset="2"/>
              </a:rPr>
              <a:t>代表四個方位資料信賴度都</a:t>
            </a:r>
            <a:r>
              <a:rPr lang="en-US" altLang="zh-TW" dirty="0">
                <a:sym typeface="Wingdings" panose="05000000000000000000" pitchFamily="2" charset="2"/>
              </a:rPr>
              <a:t>&gt;=75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1830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AD2126ED-713F-BE6C-1F8E-C59F49A4D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BCCC8B0D-D0B0-D5CD-1D95-432836772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5270" r="73377" b="7115"/>
          <a:stretch/>
        </p:blipFill>
        <p:spPr>
          <a:xfrm>
            <a:off x="4371320" y="1454331"/>
            <a:ext cx="334540" cy="4197532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C2A4AF09-7B4E-FF33-7AF0-08AB69DAE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6" t="5270" r="14207" b="7115"/>
          <a:stretch/>
        </p:blipFill>
        <p:spPr>
          <a:xfrm>
            <a:off x="8063892" y="1454331"/>
            <a:ext cx="385038" cy="41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31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54CEEF44-543F-7CBE-5668-193F72977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76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09638E63-A482-C7A6-1784-D8BD62934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79383A2-005C-8A7E-A3FB-BFE78AFC5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5270" r="73377" b="7115"/>
          <a:stretch/>
        </p:blipFill>
        <p:spPr>
          <a:xfrm>
            <a:off x="4371320" y="1454331"/>
            <a:ext cx="334540" cy="4197532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9E83696-6D72-AE11-9C9B-28C638F35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6" t="5270" r="14207" b="7115"/>
          <a:stretch/>
        </p:blipFill>
        <p:spPr>
          <a:xfrm>
            <a:off x="8063892" y="1454331"/>
            <a:ext cx="385038" cy="41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1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15C1E656-9B2F-CF97-A8B9-7E4B1B7A1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7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7B04E42A-1284-F037-C8F6-E314FA230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A561327-A441-CDFB-138C-83427FCD8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5270" r="73377" b="7115"/>
          <a:stretch/>
        </p:blipFill>
        <p:spPr>
          <a:xfrm>
            <a:off x="4371320" y="1454331"/>
            <a:ext cx="334540" cy="4197532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D3FA52D-919D-DCD7-F440-3DDFD1E31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6" t="5270" r="14207" b="7115"/>
          <a:stretch/>
        </p:blipFill>
        <p:spPr>
          <a:xfrm>
            <a:off x="8063892" y="1454331"/>
            <a:ext cx="385038" cy="41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81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1DFB3617-9A08-0759-6F27-41D50611F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09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9CB9D97F-DD66-55A9-82F4-19081034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0CAB9147-FD11-8184-4683-7F1751AD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5270" r="73377" b="7115"/>
          <a:stretch/>
        </p:blipFill>
        <p:spPr>
          <a:xfrm>
            <a:off x="4371320" y="1454331"/>
            <a:ext cx="334540" cy="4197532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6F3EB388-1661-E74D-C123-3798F4B48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6" t="5270" r="14207" b="7115"/>
          <a:stretch/>
        </p:blipFill>
        <p:spPr>
          <a:xfrm>
            <a:off x="8063892" y="1454331"/>
            <a:ext cx="385038" cy="41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49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244AC8AF-1E51-2CDE-1B37-FD626464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15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2676EBA-6AA2-A5A1-C328-6225E948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C8EBEE2E-56D7-F999-0877-AA303D844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5270" r="73377" b="7115"/>
          <a:stretch/>
        </p:blipFill>
        <p:spPr>
          <a:xfrm>
            <a:off x="4371320" y="1454331"/>
            <a:ext cx="334540" cy="4197532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E81B11B-14B7-3903-8C9E-60DDA1008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6" t="5270" r="14207" b="7115"/>
          <a:stretch/>
        </p:blipFill>
        <p:spPr>
          <a:xfrm>
            <a:off x="8063892" y="1454331"/>
            <a:ext cx="385038" cy="41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6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DA934EFA-99CE-6F5B-ED02-1F409D311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1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F2993-75F9-C9F0-F375-CEF3FD29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四個數值信賴度都有</a:t>
            </a:r>
            <a:r>
              <a:rPr lang="en-US" altLang="zh-TW" dirty="0"/>
              <a:t>&gt;=75</a:t>
            </a:r>
            <a:r>
              <a:rPr lang="zh-TW" altLang="en-US" dirty="0"/>
              <a:t>的話計算其</a:t>
            </a:r>
            <a:r>
              <a:rPr lang="en-US" altLang="zh-TW" dirty="0"/>
              <a:t>UV</a:t>
            </a:r>
            <a:r>
              <a:rPr lang="zh-TW" altLang="en-US" dirty="0"/>
              <a:t>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9570F2-C04F-A4AA-0A97-CFB18EFD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428" y="1690688"/>
            <a:ext cx="2141294" cy="1325563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DCFEE44-D17B-86B3-02CF-D80BA9F2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12" y="2318833"/>
            <a:ext cx="6487430" cy="362001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B010427-344E-B7B5-3818-502A115CB5E2}"/>
              </a:ext>
            </a:extLst>
          </p:cNvPr>
          <p:cNvCxnSpPr/>
          <p:nvPr/>
        </p:nvCxnSpPr>
        <p:spPr>
          <a:xfrm flipV="1">
            <a:off x="5818909" y="2641600"/>
            <a:ext cx="0" cy="60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DD89F0-5BF8-A4DE-A271-068587EB1162}"/>
              </a:ext>
            </a:extLst>
          </p:cNvPr>
          <p:cNvSpPr txBox="1"/>
          <p:nvPr/>
        </p:nvSpPr>
        <p:spPr>
          <a:xfrm>
            <a:off x="3685311" y="3362036"/>
            <a:ext cx="428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解決資料上的大問題 </a:t>
            </a:r>
            <a:r>
              <a:rPr lang="en-US" altLang="zh-TW" dirty="0"/>
              <a:t>cos75 !=</a:t>
            </a:r>
            <a:r>
              <a:rPr lang="zh-TW" altLang="en-US" dirty="0"/>
              <a:t> </a:t>
            </a:r>
            <a:r>
              <a:rPr lang="en-US" altLang="zh-TW" dirty="0"/>
              <a:t>cos75</a:t>
            </a:r>
            <a:r>
              <a:rPr lang="zh-TW" altLang="en-US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196145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49E0AC6-134C-6B5E-EB92-87752A818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CDAB54D-404F-06FC-74A7-5CA40A5F3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5270" r="73377" b="7115"/>
          <a:stretch/>
        </p:blipFill>
        <p:spPr>
          <a:xfrm>
            <a:off x="4371320" y="1454331"/>
            <a:ext cx="334540" cy="4197532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925540E-4373-70F5-3651-ED16705EF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6" t="5270" r="14207" b="7115"/>
          <a:stretch/>
        </p:blipFill>
        <p:spPr>
          <a:xfrm>
            <a:off x="8063892" y="1454331"/>
            <a:ext cx="385038" cy="41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47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646E8E-5438-12E9-8A3C-F9D5A538D979}"/>
              </a:ext>
            </a:extLst>
          </p:cNvPr>
          <p:cNvSpPr txBox="1"/>
          <p:nvPr/>
        </p:nvSpPr>
        <p:spPr>
          <a:xfrm>
            <a:off x="1667163" y="2828835"/>
            <a:ext cx="885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/>
              <a:t>特別個案</a:t>
            </a:r>
            <a:r>
              <a:rPr lang="en-US" altLang="zh-TW" sz="7200"/>
              <a:t>(2019-06-09)</a:t>
            </a:r>
            <a:endParaRPr lang="zh-TW" altLang="en-US" sz="7200"/>
          </a:p>
        </p:txBody>
      </p:sp>
    </p:spTree>
    <p:extLst>
      <p:ext uri="{BB962C8B-B14F-4D97-AF65-F5344CB8AC3E}">
        <p14:creationId xmlns:p14="http://schemas.microsoft.com/office/powerpoint/2010/main" val="1167250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1BDF2C-6FAA-9902-91F6-ABF102EF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1" y="0"/>
            <a:ext cx="11888338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754365-7742-FFF3-1463-702BDE100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7399" r="76287" b="4718"/>
          <a:stretch/>
        </p:blipFill>
        <p:spPr>
          <a:xfrm>
            <a:off x="5043053" y="397163"/>
            <a:ext cx="535711" cy="63638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FAEA74-5D1D-4B07-D6C4-17F3008FED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5" t="7399" r="16342" b="4718"/>
          <a:stretch/>
        </p:blipFill>
        <p:spPr>
          <a:xfrm>
            <a:off x="10105149" y="397162"/>
            <a:ext cx="729673" cy="6363855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175F3630-2BA5-11DC-B3E5-BAAEC71628E8}"/>
              </a:ext>
            </a:extLst>
          </p:cNvPr>
          <p:cNvSpPr/>
          <p:nvPr/>
        </p:nvSpPr>
        <p:spPr>
          <a:xfrm>
            <a:off x="3786910" y="506846"/>
            <a:ext cx="350981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13AB21FF-315C-6E99-F016-4CCC19CD176D}"/>
              </a:ext>
            </a:extLst>
          </p:cNvPr>
          <p:cNvSpPr/>
          <p:nvPr/>
        </p:nvSpPr>
        <p:spPr>
          <a:xfrm>
            <a:off x="8835146" y="412748"/>
            <a:ext cx="447399" cy="642678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098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71B9FCDA-4DE2-AD18-B7FB-D19DA0A16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76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7A4F9619-C0EB-1FE2-8632-E1F47D16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92031A7-0D68-3DF7-311B-552D45CB44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7399" r="76287" b="4718"/>
          <a:stretch/>
        </p:blipFill>
        <p:spPr>
          <a:xfrm>
            <a:off x="4129739" y="1375955"/>
            <a:ext cx="359214" cy="4267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B594DA-8F8A-E3F4-8558-40DBD25D7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5" t="7399" r="16342" b="4718"/>
          <a:stretch/>
        </p:blipFill>
        <p:spPr>
          <a:xfrm>
            <a:off x="7940445" y="1375955"/>
            <a:ext cx="48927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2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A1929EF1-4072-6C43-8C22-92E95D38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2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0CDDF3C3-96D3-8609-93FD-02095AC9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3ABFC29-7E16-79B8-4571-E1C32E725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7399" r="76287" b="4718"/>
          <a:stretch/>
        </p:blipFill>
        <p:spPr>
          <a:xfrm>
            <a:off x="4129739" y="1375955"/>
            <a:ext cx="359214" cy="4267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A3D6CF-67C1-C6D3-758D-9A0924AAC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5" t="7399" r="16342" b="4718"/>
          <a:stretch/>
        </p:blipFill>
        <p:spPr>
          <a:xfrm>
            <a:off x="7940445" y="1375955"/>
            <a:ext cx="48927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24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349A3223-B6A0-F03E-9339-9DA72A7AA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0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DB2A8298-5490-9559-2C39-AC86E998E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3DDF8AD-27E6-07B3-5949-60BCE3E13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7399" r="76287" b="4718"/>
          <a:stretch/>
        </p:blipFill>
        <p:spPr>
          <a:xfrm>
            <a:off x="4129739" y="1375955"/>
            <a:ext cx="359214" cy="4267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F748B6C-F90B-5014-429E-9341DD766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5" t="7399" r="16342" b="4718"/>
          <a:stretch/>
        </p:blipFill>
        <p:spPr>
          <a:xfrm>
            <a:off x="7940445" y="1375955"/>
            <a:ext cx="48927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52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6157F0A7-762E-CBAD-5647-EF96ABAA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C24FC-7F04-5CAF-B4B0-FE6BCAD3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10min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651135-7E3A-5CAC-D240-36EE639A5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25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6DE81127-411C-E151-B2AD-9CDB880CB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94DABEC-06D1-A676-31CB-B437FB108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7399" r="76287" b="4718"/>
          <a:stretch/>
        </p:blipFill>
        <p:spPr>
          <a:xfrm>
            <a:off x="4129739" y="1375955"/>
            <a:ext cx="359214" cy="4267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3C11B4A-DB38-8360-65FD-E260F5BCD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5" t="7399" r="16342" b="4718"/>
          <a:stretch/>
        </p:blipFill>
        <p:spPr>
          <a:xfrm>
            <a:off x="7940445" y="1375955"/>
            <a:ext cx="48927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82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F7187B01-1B84-DC84-79BB-A3A79AA7A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44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74A7694-1A8F-2460-FB87-D21B8A6DF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9F0F682-53EB-7134-051A-5DF9D253C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7399" r="76287" b="4718"/>
          <a:stretch/>
        </p:blipFill>
        <p:spPr>
          <a:xfrm>
            <a:off x="4129739" y="1375955"/>
            <a:ext cx="359214" cy="4267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119F06-B1F5-31EF-8EC3-C1CFCC8DA7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5" t="7399" r="16342" b="4718"/>
          <a:stretch/>
        </p:blipFill>
        <p:spPr>
          <a:xfrm>
            <a:off x="7940445" y="1375955"/>
            <a:ext cx="48927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84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0D5F2291-68CA-46E3-345E-B3F592A30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0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6CFAE415-9C3F-BB1D-CE78-EDAF01A6C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B6DCBFD-0FE6-5646-FEA4-D45CBE9A9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7399" r="76287" b="4718"/>
          <a:stretch/>
        </p:blipFill>
        <p:spPr>
          <a:xfrm>
            <a:off x="4129739" y="1375955"/>
            <a:ext cx="359214" cy="4267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C00C8E3-CA98-DB82-4FF4-A7CA46B83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5" t="7399" r="16342" b="4718"/>
          <a:stretch/>
        </p:blipFill>
        <p:spPr>
          <a:xfrm>
            <a:off x="7940445" y="1375955"/>
            <a:ext cx="48927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14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646E8E-5438-12E9-8A3C-F9D5A538D979}"/>
              </a:ext>
            </a:extLst>
          </p:cNvPr>
          <p:cNvSpPr txBox="1"/>
          <p:nvPr/>
        </p:nvSpPr>
        <p:spPr>
          <a:xfrm>
            <a:off x="1667163" y="2828835"/>
            <a:ext cx="885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/>
              <a:t>特別個案</a:t>
            </a:r>
            <a:r>
              <a:rPr lang="en-US" altLang="zh-TW" sz="7200"/>
              <a:t>(2019-07-31)</a:t>
            </a:r>
            <a:endParaRPr lang="zh-TW" altLang="en-US" sz="7200"/>
          </a:p>
        </p:txBody>
      </p:sp>
    </p:spTree>
    <p:extLst>
      <p:ext uri="{BB962C8B-B14F-4D97-AF65-F5344CB8AC3E}">
        <p14:creationId xmlns:p14="http://schemas.microsoft.com/office/powerpoint/2010/main" val="3817509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D54A914-172D-86B1-3DF9-5010F46D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9" y="0"/>
            <a:ext cx="11965021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749693E-ED43-54B0-C52F-A5026BCB2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6323" r="72795" b="6968"/>
          <a:stretch/>
        </p:blipFill>
        <p:spPr>
          <a:xfrm>
            <a:off x="5578762" y="378692"/>
            <a:ext cx="517237" cy="62068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0FC8AF-F724-F09B-1764-B9F30AFA9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2" t="6323" r="14596" b="6968"/>
          <a:stretch/>
        </p:blipFill>
        <p:spPr>
          <a:xfrm>
            <a:off x="10206182" y="378692"/>
            <a:ext cx="609600" cy="6206836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210B147A-B90F-1CDF-2F2A-2E7FF9E25A24}"/>
              </a:ext>
            </a:extLst>
          </p:cNvPr>
          <p:cNvSpPr/>
          <p:nvPr/>
        </p:nvSpPr>
        <p:spPr>
          <a:xfrm>
            <a:off x="3956745" y="506846"/>
            <a:ext cx="308392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4C85F567-1DCC-A240-0827-0DA13119BEA8}"/>
              </a:ext>
            </a:extLst>
          </p:cNvPr>
          <p:cNvSpPr/>
          <p:nvPr/>
        </p:nvSpPr>
        <p:spPr>
          <a:xfrm>
            <a:off x="9051636" y="412748"/>
            <a:ext cx="393111" cy="642678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71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9FD806-A1AA-6E5B-626E-DFBB02A48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09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8A5394-45F3-D627-9E13-7C9C330B4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88CA416-AD51-7257-B552-708FF6DE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6323" r="72795" b="6968"/>
          <a:stretch/>
        </p:blipFill>
        <p:spPr>
          <a:xfrm>
            <a:off x="4359936" y="1384663"/>
            <a:ext cx="352698" cy="42323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7D8336D-5939-50CF-F47A-4BEE3A7B2E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2" t="6323" r="14596" b="6968"/>
          <a:stretch/>
        </p:blipFill>
        <p:spPr>
          <a:xfrm>
            <a:off x="8113142" y="1384663"/>
            <a:ext cx="415679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97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894CAED-FC65-CAD6-4DEC-F3B072079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4C527-BE13-25BA-008D-4A9F2624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找出每</a:t>
            </a:r>
            <a:r>
              <a:rPr lang="en-US" altLang="zh-TW" dirty="0"/>
              <a:t>10</a:t>
            </a:r>
            <a:r>
              <a:rPr lang="zh-TW" altLang="en-US" dirty="0"/>
              <a:t>分鐘資料的</a:t>
            </a:r>
            <a:r>
              <a:rPr lang="en-US" altLang="zh-TW" dirty="0"/>
              <a:t>excel</a:t>
            </a:r>
            <a:r>
              <a:rPr lang="zh-TW" altLang="en-US" dirty="0"/>
              <a:t>座標範圍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BA059A-2891-55B1-0CD6-B4064104A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56FB48-18CD-E74B-FA86-33A18C0A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10" y="1825625"/>
            <a:ext cx="2972215" cy="2715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EC5C58-CC5D-3559-07F2-9433AF552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67" y="1825625"/>
            <a:ext cx="3381847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3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E3DF071-1793-B791-22D2-81F12ABC8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4A079F0-3645-F376-7FF7-355B4BD13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6323" r="72795" b="6968"/>
          <a:stretch/>
        </p:blipFill>
        <p:spPr>
          <a:xfrm>
            <a:off x="4359936" y="1384663"/>
            <a:ext cx="352698" cy="42323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48B210-C406-8485-8B87-1021B3C8FD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2" t="6323" r="14596" b="6968"/>
          <a:stretch/>
        </p:blipFill>
        <p:spPr>
          <a:xfrm>
            <a:off x="8113142" y="1384663"/>
            <a:ext cx="415679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42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751DFE-4AA9-B7CE-9998-7DC33D2B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7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3A6855-B57D-95E0-3D85-63644D9BD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2F6F3B1-9F5C-E0E3-78CD-80E618F49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6323" r="72795" b="6968"/>
          <a:stretch/>
        </p:blipFill>
        <p:spPr>
          <a:xfrm>
            <a:off x="4359936" y="1384663"/>
            <a:ext cx="352698" cy="42323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2B72F9-ECBD-643C-807C-1221E4ED72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2" t="6323" r="14596" b="6968"/>
          <a:stretch/>
        </p:blipFill>
        <p:spPr>
          <a:xfrm>
            <a:off x="8113142" y="1384663"/>
            <a:ext cx="415679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884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59E501-42C5-4C21-B080-7B7409445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07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DE7DB8-6C62-60D9-B98F-43FCEF44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86300CF-94DF-5B1A-5D22-120397D8B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6323" r="72795" b="6968"/>
          <a:stretch/>
        </p:blipFill>
        <p:spPr>
          <a:xfrm>
            <a:off x="4359936" y="1384663"/>
            <a:ext cx="352698" cy="42323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B0875D-BA9D-03B1-0C06-B33653595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2" t="6323" r="14596" b="6968"/>
          <a:stretch/>
        </p:blipFill>
        <p:spPr>
          <a:xfrm>
            <a:off x="8113142" y="1384663"/>
            <a:ext cx="415679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732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1E2A13C-683E-5729-ACED-A042C3F6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65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A5CB67B-F521-304B-084C-8C7D6818E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0B6FDA1-A971-8784-ED7B-A6F90A746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6323" r="72795" b="6968"/>
          <a:stretch/>
        </p:blipFill>
        <p:spPr>
          <a:xfrm>
            <a:off x="4359936" y="1384663"/>
            <a:ext cx="352698" cy="42323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2B6647D-B168-83B6-41AF-566395CC9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2" t="6323" r="14596" b="6968"/>
          <a:stretch/>
        </p:blipFill>
        <p:spPr>
          <a:xfrm>
            <a:off x="8113142" y="1384663"/>
            <a:ext cx="415679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20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0F2EED-5EE0-5A58-5F5B-FDFD2F93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993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8974AC8-656D-63C4-3225-EF8DAE2D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29D819C-39C7-01EB-2FAC-E8B9071F9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6323" r="72795" b="6968"/>
          <a:stretch/>
        </p:blipFill>
        <p:spPr>
          <a:xfrm>
            <a:off x="4359936" y="1384663"/>
            <a:ext cx="352698" cy="42323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98CBE09-160C-692B-CF3A-B7F834896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2" t="6323" r="14596" b="6968"/>
          <a:stretch/>
        </p:blipFill>
        <p:spPr>
          <a:xfrm>
            <a:off x="8113142" y="1384663"/>
            <a:ext cx="415679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81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646E8E-5438-12E9-8A3C-F9D5A538D979}"/>
              </a:ext>
            </a:extLst>
          </p:cNvPr>
          <p:cNvSpPr txBox="1"/>
          <p:nvPr/>
        </p:nvSpPr>
        <p:spPr>
          <a:xfrm>
            <a:off x="1667163" y="2828835"/>
            <a:ext cx="885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/>
              <a:t>特別個案</a:t>
            </a:r>
            <a:r>
              <a:rPr lang="en-US" altLang="zh-TW" sz="7200"/>
              <a:t>(2019-08-24)</a:t>
            </a:r>
            <a:endParaRPr lang="zh-TW" altLang="en-US" sz="7200"/>
          </a:p>
        </p:txBody>
      </p:sp>
    </p:spTree>
    <p:extLst>
      <p:ext uri="{BB962C8B-B14F-4D97-AF65-F5344CB8AC3E}">
        <p14:creationId xmlns:p14="http://schemas.microsoft.com/office/powerpoint/2010/main" val="145875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CF7F6-7B0B-A840-FF6B-FC9A7572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加上時間、高度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9DF393-B30B-301A-025F-A1BC6D066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D49CB3-EA8E-C280-358F-18AE48C7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77" y="1837170"/>
            <a:ext cx="3934374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41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D7E8D79-81DB-C4C4-3774-103E2772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3" y="0"/>
            <a:ext cx="11810054" cy="6858000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505B40B-486F-F708-BA45-756A500F6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6865" r="72309" b="7123"/>
          <a:stretch/>
        </p:blipFill>
        <p:spPr>
          <a:xfrm>
            <a:off x="5421747" y="489526"/>
            <a:ext cx="563418" cy="6132947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5FD5B28-99AF-9E2F-844D-9F32D0342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6865" r="14499" b="7123"/>
          <a:stretch/>
        </p:blipFill>
        <p:spPr>
          <a:xfrm>
            <a:off x="10317020" y="489526"/>
            <a:ext cx="563418" cy="6132947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2BD00008-7BEF-FDBF-396B-9B9FE6CA0357}"/>
              </a:ext>
            </a:extLst>
          </p:cNvPr>
          <p:cNvSpPr/>
          <p:nvPr/>
        </p:nvSpPr>
        <p:spPr>
          <a:xfrm>
            <a:off x="3848058" y="506846"/>
            <a:ext cx="594633" cy="6332682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62B2938A-325D-E5AA-023A-313ACDF88986}"/>
              </a:ext>
            </a:extLst>
          </p:cNvPr>
          <p:cNvSpPr/>
          <p:nvPr/>
        </p:nvSpPr>
        <p:spPr>
          <a:xfrm>
            <a:off x="8913092" y="412748"/>
            <a:ext cx="563418" cy="642678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823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 的圖片&#10;&#10;自動產生的描述">
            <a:extLst>
              <a:ext uri="{FF2B5EF4-FFF2-40B4-BE49-F238E27FC236}">
                <a16:creationId xmlns:a16="http://schemas.microsoft.com/office/drawing/2014/main" id="{67B103E8-90A3-F353-58E2-745C45E51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301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書寫用具 的圖片&#10;&#10;自動產生的描述">
            <a:extLst>
              <a:ext uri="{FF2B5EF4-FFF2-40B4-BE49-F238E27FC236}">
                <a16:creationId xmlns:a16="http://schemas.microsoft.com/office/drawing/2014/main" id="{B168E4A4-0ED0-6BF0-54BF-79903FF27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A21BB863-8105-C578-5A96-8F7761298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6865" r="72309" b="7123"/>
          <a:stretch/>
        </p:blipFill>
        <p:spPr>
          <a:xfrm>
            <a:off x="4344941" y="1410788"/>
            <a:ext cx="387216" cy="4214949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8A01FE93-C300-CAFB-2933-59DE4DA2C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6865" r="14499" b="7123"/>
          <a:stretch/>
        </p:blipFill>
        <p:spPr>
          <a:xfrm>
            <a:off x="8109698" y="1410788"/>
            <a:ext cx="387216" cy="42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410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4984689-D57C-B235-EED8-0CA9487EC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891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C0078DF-4AFE-1495-E095-71823B7B0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F1D1F887-7499-ED41-5FDE-E3FD1DE340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6865" r="72309" b="7123"/>
          <a:stretch/>
        </p:blipFill>
        <p:spPr>
          <a:xfrm>
            <a:off x="4344941" y="1410788"/>
            <a:ext cx="387216" cy="4214949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5ECA38E-9665-1623-E04A-A90765D4F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6865" r="14499" b="7123"/>
          <a:stretch/>
        </p:blipFill>
        <p:spPr>
          <a:xfrm>
            <a:off x="8109698" y="1410788"/>
            <a:ext cx="387216" cy="42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34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192F3902-86B5-37CE-FF8B-F0E5065B8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027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F6C8B44C-B978-03D7-CDFE-22501EDD7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0727F6FF-3B99-A980-BB7A-E43C6A45B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6865" r="72309" b="7123"/>
          <a:stretch/>
        </p:blipFill>
        <p:spPr>
          <a:xfrm>
            <a:off x="4344941" y="1410788"/>
            <a:ext cx="387216" cy="4214949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7C85BCF-3DE2-FB12-8B0D-118754E602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6865" r="14499" b="7123"/>
          <a:stretch/>
        </p:blipFill>
        <p:spPr>
          <a:xfrm>
            <a:off x="8109698" y="1410788"/>
            <a:ext cx="387216" cy="42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509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鉛筆 的圖片&#10;&#10;自動產生的描述">
            <a:extLst>
              <a:ext uri="{FF2B5EF4-FFF2-40B4-BE49-F238E27FC236}">
                <a16:creationId xmlns:a16="http://schemas.microsoft.com/office/drawing/2014/main" id="{DACF8710-BFA2-2555-2BAD-C7FD1BFC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691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46968E2-D5D2-E21C-C65A-49C0A860E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1D9DF16-0E53-2BA8-5106-5C70294B7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6865" r="72309" b="7123"/>
          <a:stretch/>
        </p:blipFill>
        <p:spPr>
          <a:xfrm>
            <a:off x="4344941" y="1410788"/>
            <a:ext cx="387216" cy="4214949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63ACC51-0B61-AE1E-99D2-589C4ED46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6865" r="14499" b="7123"/>
          <a:stretch/>
        </p:blipFill>
        <p:spPr>
          <a:xfrm>
            <a:off x="8109698" y="1410788"/>
            <a:ext cx="387216" cy="42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35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書寫用具, 信箋, 鉛筆 的圖片&#10;&#10;自動產生的描述">
            <a:extLst>
              <a:ext uri="{FF2B5EF4-FFF2-40B4-BE49-F238E27FC236}">
                <a16:creationId xmlns:a16="http://schemas.microsoft.com/office/drawing/2014/main" id="{EA6428E0-526D-FB8D-3CA9-D00C3B71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28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1189</Words>
  <Application>Microsoft Office PowerPoint</Application>
  <PresentationFormat>寬螢幕</PresentationFormat>
  <Paragraphs>261</Paragraphs>
  <Slides>187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93" baseType="lpstr">
      <vt:lpstr>新細明體</vt:lpstr>
      <vt:lpstr>標楷體</vt:lpstr>
      <vt:lpstr>Arial</vt:lpstr>
      <vt:lpstr>Calibri</vt:lpstr>
      <vt:lpstr>Calibri Light</vt:lpstr>
      <vt:lpstr>Office 佈景主題</vt:lpstr>
      <vt:lpstr>單日全適用版</vt:lpstr>
      <vt:lpstr>所需檔案建立</vt:lpstr>
      <vt:lpstr>建立sheet並設定高度的max、min</vt:lpstr>
      <vt:lpstr>放上高度及時間座標</vt:lpstr>
      <vt:lpstr>對除了RV以外的資料做分類，並統計其信賴度(&gt;=75)</vt:lpstr>
      <vt:lpstr>四個數值信賴度都有&gt;=75的話計算其UV值</vt:lpstr>
      <vt:lpstr>10min</vt:lpstr>
      <vt:lpstr>找出每10分鐘資料的excel座標範圍</vt:lpstr>
      <vt:lpstr>加上時間、高度</vt:lpstr>
      <vt:lpstr>統計</vt:lpstr>
      <vt:lpstr>將None換成-999</vt:lpstr>
      <vt:lpstr>繪圖</vt:lpstr>
      <vt:lpstr>PowerPoint 簡報</vt:lpstr>
      <vt:lpstr>PowerPoint 簡報</vt:lpstr>
      <vt:lpstr>8:14-10:14繪圖</vt:lpstr>
      <vt:lpstr>PowerPoint 簡報</vt:lpstr>
      <vt:lpstr>程式執行時間</vt:lpstr>
      <vt:lpstr>PowerPoint 簡報</vt:lpstr>
      <vt:lpstr>PowerPoint 簡報</vt:lpstr>
      <vt:lpstr>PowerPoint 簡報</vt:lpstr>
      <vt:lpstr>2019-01-19小結論</vt:lpstr>
      <vt:lpstr>PowerPoint 簡報</vt:lpstr>
      <vt:lpstr>PowerPoint 簡報</vt:lpstr>
      <vt:lpstr>PowerPoint 簡報</vt:lpstr>
      <vt:lpstr>PowerPoint 簡報</vt:lpstr>
      <vt:lpstr>2019-03-13小結論</vt:lpstr>
      <vt:lpstr>PowerPoint 簡報</vt:lpstr>
      <vt:lpstr>PowerPoint 簡報</vt:lpstr>
      <vt:lpstr>PowerPoint 簡報</vt:lpstr>
      <vt:lpstr>PowerPoint 簡報</vt:lpstr>
      <vt:lpstr>2019-11-24</vt:lpstr>
      <vt:lpstr>個案分析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跟陳奕樑資料比較</vt:lpstr>
      <vt:lpstr>1/31 資料型態相似度?</vt:lpstr>
      <vt:lpstr>PowerPoint 簡報</vt:lpstr>
      <vt:lpstr>PowerPoint 簡報</vt:lpstr>
      <vt:lpstr>PowerPoint 簡報</vt:lpstr>
      <vt:lpstr>PowerPoint 簡報</vt:lpstr>
      <vt:lpstr>PowerPoint 簡報</vt:lpstr>
      <vt:lpstr>松山lidar 風切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筆記</vt:lpstr>
      <vt:lpstr>PowerPoint 簡報</vt:lpstr>
      <vt:lpstr>PowerPoint 簡報</vt:lpstr>
      <vt:lpstr>相關係數1.0</vt:lpstr>
      <vt:lpstr>PowerPoint 簡報</vt:lpstr>
      <vt:lpstr>原始資料繪圖</vt:lpstr>
      <vt:lpstr>PowerPoint 簡報</vt:lpstr>
      <vt:lpstr>PowerPoint 簡報</vt:lpstr>
      <vt:lpstr>風速(lidar and 探空)&gt;=5 繪圖</vt:lpstr>
      <vt:lpstr>PowerPoint 簡報</vt:lpstr>
      <vt:lpstr>PowerPoint 簡報</vt:lpstr>
      <vt:lpstr>風速(lidar and 探空)&gt;=10 繪圖</vt:lpstr>
      <vt:lpstr>PowerPoint 簡報</vt:lpstr>
      <vt:lpstr>PowerPoint 簡報</vt:lpstr>
      <vt:lpstr>風速(lidar and 探空)&gt;=15 繪圖</vt:lpstr>
      <vt:lpstr>PowerPoint 簡報</vt:lpstr>
      <vt:lpstr>PowerPoint 簡報</vt:lpstr>
      <vt:lpstr>PowerPoint 簡報</vt:lpstr>
      <vt:lpstr>PowerPoint 簡報</vt:lpstr>
      <vt:lpstr>相關係數2.0</vt:lpstr>
      <vt:lpstr>PowerPoint 簡報</vt:lpstr>
      <vt:lpstr>原始資料繪圖</vt:lpstr>
      <vt:lpstr>PowerPoint 簡報</vt:lpstr>
      <vt:lpstr>PowerPoint 簡報</vt:lpstr>
      <vt:lpstr>風速(lidar and 探空)&gt;=5 繪圖</vt:lpstr>
      <vt:lpstr>PowerPoint 簡報</vt:lpstr>
      <vt:lpstr>PowerPoint 簡報</vt:lpstr>
      <vt:lpstr>風速(lidar and 探空)&gt;=10 繪圖</vt:lpstr>
      <vt:lpstr>PowerPoint 簡報</vt:lpstr>
      <vt:lpstr>PowerPoint 簡報</vt:lpstr>
      <vt:lpstr>風速(lidar and 探空)&gt;=15 繪圖</vt:lpstr>
      <vt:lpstr>PowerPoint 簡報</vt:lpstr>
      <vt:lpstr>PowerPoint 簡報</vt:lpstr>
      <vt:lpstr>自己算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單日全適用版</dc:title>
  <dc:creator>司棚 王</dc:creator>
  <cp:lastModifiedBy>司棚 王</cp:lastModifiedBy>
  <cp:revision>1</cp:revision>
  <dcterms:created xsi:type="dcterms:W3CDTF">2023-07-02T16:23:55Z</dcterms:created>
  <dcterms:modified xsi:type="dcterms:W3CDTF">2023-07-02T16:36:52Z</dcterms:modified>
</cp:coreProperties>
</file>